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3" r:id="rId11"/>
    <p:sldId id="282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3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60" y="1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4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F055-188F-4283-8469-7FEA4F79353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92D9-4A74-4C2A-9013-CC64F34A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39.png"/><Relationship Id="rId7" Type="http://schemas.openxmlformats.org/officeDocument/2006/relationships/image" Target="../media/image7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1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6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88.png"/><Relationship Id="rId7" Type="http://schemas.openxmlformats.org/officeDocument/2006/relationships/image" Target="../media/image840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0.png"/><Relationship Id="rId11" Type="http://schemas.openxmlformats.org/officeDocument/2006/relationships/image" Target="../media/image262.png"/><Relationship Id="rId5" Type="http://schemas.openxmlformats.org/officeDocument/2006/relationships/image" Target="../media/image811.png"/><Relationship Id="rId10" Type="http://schemas.openxmlformats.org/officeDocument/2006/relationships/image" Target="../media/image89.png"/><Relationship Id="rId4" Type="http://schemas.openxmlformats.org/officeDocument/2006/relationships/image" Target="../media/image246.png"/><Relationship Id="rId9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92.png"/><Relationship Id="rId18" Type="http://schemas.openxmlformats.org/officeDocument/2006/relationships/image" Target="../media/image279.png"/><Relationship Id="rId3" Type="http://schemas.openxmlformats.org/officeDocument/2006/relationships/image" Target="../media/image264.png"/><Relationship Id="rId7" Type="http://schemas.openxmlformats.org/officeDocument/2006/relationships/image" Target="../media/image870.png"/><Relationship Id="rId12" Type="http://schemas.openxmlformats.org/officeDocument/2006/relationships/image" Target="../media/image91.png"/><Relationship Id="rId17" Type="http://schemas.openxmlformats.org/officeDocument/2006/relationships/image" Target="../media/image278.png"/><Relationship Id="rId2" Type="http://schemas.openxmlformats.org/officeDocument/2006/relationships/image" Target="../media/image263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5" Type="http://schemas.openxmlformats.org/officeDocument/2006/relationships/image" Target="../media/image94.png"/><Relationship Id="rId10" Type="http://schemas.openxmlformats.org/officeDocument/2006/relationships/image" Target="../media/image90.png"/><Relationship Id="rId4" Type="http://schemas.openxmlformats.org/officeDocument/2006/relationships/image" Target="../media/image156.png"/><Relationship Id="rId9" Type="http://schemas.openxmlformats.org/officeDocument/2006/relationships/image" Target="../media/image890.pn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97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96.png"/><Relationship Id="rId17" Type="http://schemas.openxmlformats.org/officeDocument/2006/relationships/image" Target="../media/image295.png"/><Relationship Id="rId2" Type="http://schemas.openxmlformats.org/officeDocument/2006/relationships/image" Target="../media/image200.png"/><Relationship Id="rId16" Type="http://schemas.openxmlformats.org/officeDocument/2006/relationships/image" Target="../media/image2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5" Type="http://schemas.openxmlformats.org/officeDocument/2006/relationships/image" Target="../media/image29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9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356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355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5" Type="http://schemas.openxmlformats.org/officeDocument/2006/relationships/image" Target="../media/image307.png"/><Relationship Id="rId4" Type="http://schemas.openxmlformats.org/officeDocument/2006/relationships/image" Target="../media/image99.png"/><Relationship Id="rId14" Type="http://schemas.openxmlformats.org/officeDocument/2006/relationships/image" Target="../media/image3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3" Type="http://schemas.openxmlformats.org/officeDocument/2006/relationships/image" Target="../media/image309.png"/><Relationship Id="rId21" Type="http://schemas.openxmlformats.org/officeDocument/2006/relationships/image" Target="../media/image326.png"/><Relationship Id="rId7" Type="http://schemas.openxmlformats.org/officeDocument/2006/relationships/image" Target="../media/image107.png"/><Relationship Id="rId12" Type="http://schemas.openxmlformats.org/officeDocument/2006/relationships/image" Target="../media/image318.png"/><Relationship Id="rId17" Type="http://schemas.openxmlformats.org/officeDocument/2006/relationships/image" Target="../media/image114.png"/><Relationship Id="rId25" Type="http://schemas.openxmlformats.org/officeDocument/2006/relationships/image" Target="../media/image329.png"/><Relationship Id="rId2" Type="http://schemas.openxmlformats.org/officeDocument/2006/relationships/image" Target="../media/image104.png"/><Relationship Id="rId16" Type="http://schemas.openxmlformats.org/officeDocument/2006/relationships/image" Target="../media/image113.png"/><Relationship Id="rId20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328.png"/><Relationship Id="rId5" Type="http://schemas.openxmlformats.org/officeDocument/2006/relationships/image" Target="../media/image105.png"/><Relationship Id="rId15" Type="http://schemas.openxmlformats.org/officeDocument/2006/relationships/image" Target="../media/image112.png"/><Relationship Id="rId23" Type="http://schemas.openxmlformats.org/officeDocument/2006/relationships/image" Target="../media/image327.png"/><Relationship Id="rId10" Type="http://schemas.openxmlformats.org/officeDocument/2006/relationships/image" Target="../media/image110.png"/><Relationship Id="rId19" Type="http://schemas.openxmlformats.org/officeDocument/2006/relationships/image" Target="../media/image325.png"/><Relationship Id="rId4" Type="http://schemas.openxmlformats.org/officeDocument/2006/relationships/image" Target="../media/image310.png"/><Relationship Id="rId9" Type="http://schemas.openxmlformats.org/officeDocument/2006/relationships/image" Target="../media/image109.png"/><Relationship Id="rId14" Type="http://schemas.openxmlformats.org/officeDocument/2006/relationships/image" Target="../media/image320.png"/><Relationship Id="rId22" Type="http://schemas.openxmlformats.org/officeDocument/2006/relationships/image" Target="../media/image3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20.png"/><Relationship Id="rId3" Type="http://schemas.openxmlformats.org/officeDocument/2006/relationships/image" Target="../media/image116.png"/><Relationship Id="rId21" Type="http://schemas.openxmlformats.org/officeDocument/2006/relationships/image" Target="../media/image125.png"/><Relationship Id="rId7" Type="http://schemas.openxmlformats.org/officeDocument/2006/relationships/image" Target="../media/image119.png"/><Relationship Id="rId12" Type="http://schemas.openxmlformats.org/officeDocument/2006/relationships/image" Target="../media/image1210.pn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20" Type="http://schemas.openxmlformats.org/officeDocument/2006/relationships/image" Target="../media/image12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230.png"/><Relationship Id="rId4" Type="http://schemas.openxmlformats.org/officeDocument/2006/relationships/image" Target="../media/image115.png"/><Relationship Id="rId9" Type="http://schemas.openxmlformats.org/officeDocument/2006/relationships/image" Target="../media/image121.png"/><Relationship Id="rId14" Type="http://schemas.openxmlformats.org/officeDocument/2006/relationships/image" Target="../media/image123.png"/><Relationship Id="rId22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129.png"/><Relationship Id="rId3" Type="http://schemas.openxmlformats.org/officeDocument/2006/relationships/image" Target="../media/image128.png"/><Relationship Id="rId7" Type="http://schemas.openxmlformats.org/officeDocument/2006/relationships/image" Target="../media/image411.png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5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85.png"/><Relationship Id="rId3" Type="http://schemas.openxmlformats.org/officeDocument/2006/relationships/image" Target="../media/image1340.png"/><Relationship Id="rId7" Type="http://schemas.openxmlformats.org/officeDocument/2006/relationships/image" Target="../media/image140.png"/><Relationship Id="rId12" Type="http://schemas.openxmlformats.org/officeDocument/2006/relationships/image" Target="../media/image144.png"/><Relationship Id="rId2" Type="http://schemas.openxmlformats.org/officeDocument/2006/relationships/image" Target="../media/image136.png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145.png"/><Relationship Id="rId5" Type="http://schemas.openxmlformats.org/officeDocument/2006/relationships/image" Target="../media/image138.png"/><Relationship Id="rId15" Type="http://schemas.openxmlformats.org/officeDocument/2006/relationships/image" Target="../media/image147.png"/><Relationship Id="rId10" Type="http://schemas.openxmlformats.org/officeDocument/2006/relationships/image" Target="../media/image141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Relationship Id="rId14" Type="http://schemas.openxmlformats.org/officeDocument/2006/relationships/image" Target="../media/image14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50.png"/><Relationship Id="rId21" Type="http://schemas.openxmlformats.org/officeDocument/2006/relationships/image" Target="../media/image169.png"/><Relationship Id="rId7" Type="http://schemas.openxmlformats.org/officeDocument/2006/relationships/image" Target="../media/image154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49.png"/><Relationship Id="rId16" Type="http://schemas.openxmlformats.org/officeDocument/2006/relationships/image" Target="../media/image10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67.png"/><Relationship Id="rId4" Type="http://schemas.openxmlformats.org/officeDocument/2006/relationships/image" Target="../media/image2.png"/><Relationship Id="rId9" Type="http://schemas.openxmlformats.org/officeDocument/2006/relationships/image" Target="../media/image311.png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5.png"/><Relationship Id="rId26" Type="http://schemas.openxmlformats.org/officeDocument/2006/relationships/image" Target="../media/image22.png"/><Relationship Id="rId21" Type="http://schemas.openxmlformats.org/officeDocument/2006/relationships/image" Target="../media/image1830.png"/><Relationship Id="rId7" Type="http://schemas.openxmlformats.org/officeDocument/2006/relationships/image" Target="../media/image1720.png"/><Relationship Id="rId12" Type="http://schemas.openxmlformats.org/officeDocument/2006/relationships/image" Target="../media/image177.png"/><Relationship Id="rId17" Type="http://schemas.openxmlformats.org/officeDocument/2006/relationships/image" Target="../media/image170.png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16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6.png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175.png"/><Relationship Id="rId31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179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19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35.png"/><Relationship Id="rId3" Type="http://schemas.openxmlformats.org/officeDocument/2006/relationships/image" Target="../media/image292.png"/><Relationship Id="rId7" Type="http://schemas.openxmlformats.org/officeDocument/2006/relationships/image" Target="../media/image201.png"/><Relationship Id="rId12" Type="http://schemas.openxmlformats.org/officeDocument/2006/relationships/image" Target="../media/image1570.png"/><Relationship Id="rId2" Type="http://schemas.openxmlformats.org/officeDocument/2006/relationships/image" Target="../media/image29.png"/><Relationship Id="rId16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204.png"/><Relationship Id="rId10" Type="http://schemas.openxmlformats.org/officeDocument/2006/relationships/image" Target="../media/image155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1790.png"/><Relationship Id="rId18" Type="http://schemas.openxmlformats.org/officeDocument/2006/relationships/image" Target="../media/image51.png"/><Relationship Id="rId3" Type="http://schemas.openxmlformats.org/officeDocument/2006/relationships/image" Target="../media/image45.png"/><Relationship Id="rId21" Type="http://schemas.openxmlformats.org/officeDocument/2006/relationships/image" Target="../media/image53.png"/><Relationship Id="rId7" Type="http://schemas.openxmlformats.org/officeDocument/2006/relationships/image" Target="../media/image47.png"/><Relationship Id="rId12" Type="http://schemas.openxmlformats.org/officeDocument/2006/relationships/image" Target="../media/image178.png"/><Relationship Id="rId17" Type="http://schemas.openxmlformats.org/officeDocument/2006/relationships/image" Target="../media/image50.png"/><Relationship Id="rId2" Type="http://schemas.openxmlformats.org/officeDocument/2006/relationships/image" Target="../media/image44.png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0.png"/><Relationship Id="rId11" Type="http://schemas.openxmlformats.org/officeDocument/2006/relationships/image" Target="../media/image1770.png"/><Relationship Id="rId5" Type="http://schemas.openxmlformats.org/officeDocument/2006/relationships/image" Target="../media/image46.png"/><Relationship Id="rId15" Type="http://schemas.openxmlformats.org/officeDocument/2006/relationships/image" Target="../media/image1810.png"/><Relationship Id="rId10" Type="http://schemas.openxmlformats.org/officeDocument/2006/relationships/image" Target="../media/image1760.png"/><Relationship Id="rId19" Type="http://schemas.openxmlformats.org/officeDocument/2006/relationships/image" Target="../media/image185.png"/><Relationship Id="rId4" Type="http://schemas.openxmlformats.org/officeDocument/2006/relationships/image" Target="../media/image213.png"/><Relationship Id="rId9" Type="http://schemas.openxmlformats.org/officeDocument/2006/relationships/image" Target="../media/image48.png"/><Relationship Id="rId14" Type="http://schemas.openxmlformats.org/officeDocument/2006/relationships/image" Target="../media/image40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png"/><Relationship Id="rId18" Type="http://schemas.openxmlformats.org/officeDocument/2006/relationships/image" Target="../media/image500.png"/><Relationship Id="rId26" Type="http://schemas.openxmlformats.org/officeDocument/2006/relationships/image" Target="../media/image571.png"/><Relationship Id="rId3" Type="http://schemas.openxmlformats.org/officeDocument/2006/relationships/image" Target="../media/image54.png"/><Relationship Id="rId21" Type="http://schemas.openxmlformats.org/officeDocument/2006/relationships/image" Target="../media/image53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490.png"/><Relationship Id="rId25" Type="http://schemas.openxmlformats.org/officeDocument/2006/relationships/image" Target="../media/image561.png"/><Relationship Id="rId33" Type="http://schemas.openxmlformats.org/officeDocument/2006/relationships/image" Target="../media/image641.png"/><Relationship Id="rId2" Type="http://schemas.openxmlformats.org/officeDocument/2006/relationships/image" Target="../media/image186.png"/><Relationship Id="rId16" Type="http://schemas.openxmlformats.org/officeDocument/2006/relationships/image" Target="../media/image480.png"/><Relationship Id="rId20" Type="http://schemas.openxmlformats.org/officeDocument/2006/relationships/image" Target="../media/image63.png"/><Relationship Id="rId29" Type="http://schemas.openxmlformats.org/officeDocument/2006/relationships/image" Target="../media/image6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551.png"/><Relationship Id="rId32" Type="http://schemas.openxmlformats.org/officeDocument/2006/relationships/image" Target="../media/image64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23" Type="http://schemas.openxmlformats.org/officeDocument/2006/relationships/image" Target="../media/image630.png"/><Relationship Id="rId28" Type="http://schemas.openxmlformats.org/officeDocument/2006/relationships/image" Target="../media/image591.png"/><Relationship Id="rId10" Type="http://schemas.openxmlformats.org/officeDocument/2006/relationships/image" Target="../media/image59.png"/><Relationship Id="rId19" Type="http://schemas.openxmlformats.org/officeDocument/2006/relationships/image" Target="../media/image510.png"/><Relationship Id="rId31" Type="http://schemas.openxmlformats.org/officeDocument/2006/relationships/image" Target="../media/image621.png"/><Relationship Id="rId4" Type="http://schemas.openxmlformats.org/officeDocument/2006/relationships/image" Target="../media/image188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Relationship Id="rId22" Type="http://schemas.openxmlformats.org/officeDocument/2006/relationships/image" Target="../media/image206.png"/><Relationship Id="rId27" Type="http://schemas.openxmlformats.org/officeDocument/2006/relationships/image" Target="../media/image581.png"/><Relationship Id="rId30" Type="http://schemas.openxmlformats.org/officeDocument/2006/relationships/image" Target="../media/image611.png"/><Relationship Id="rId8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25" Type="http://schemas.openxmlformats.org/officeDocument/2006/relationships/image" Target="../media/image21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10.png"/><Relationship Id="rId23" Type="http://schemas.openxmlformats.org/officeDocument/2006/relationships/image" Target="../media/image810.png"/><Relationship Id="rId28" Type="http://schemas.openxmlformats.org/officeDocument/2006/relationships/image" Target="../media/image67.png"/><Relationship Id="rId27" Type="http://schemas.openxmlformats.org/officeDocument/2006/relationships/image" Target="../media/image6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712550" y="5920959"/>
            <a:ext cx="825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  <a:ea typeface="Cambria Math" panose="02040503050406030204" pitchFamily="18" charset="0"/>
              </a:rPr>
              <a:t>Lecture </a:t>
            </a: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5:  </a:t>
            </a:r>
            <a:r>
              <a:rPr lang="en-US" sz="2000" b="1" dirty="0" err="1">
                <a:solidFill>
                  <a:srgbClr val="003399"/>
                </a:solidFill>
                <a:ea typeface="Cambria Math" panose="02040503050406030204" pitchFamily="18" charset="0"/>
              </a:rPr>
              <a:t>Ginzburg</a:t>
            </a:r>
            <a:r>
              <a:rPr lang="en-US" sz="2000" b="1" dirty="0">
                <a:solidFill>
                  <a:srgbClr val="003399"/>
                </a:solidFill>
                <a:ea typeface="Cambria Math" panose="02040503050406030204" pitchFamily="18" charset="0"/>
              </a:rPr>
              <a:t>-Landau theory --- surface energy and </a:t>
            </a: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vortices</a:t>
            </a:r>
            <a:endParaRPr lang="en-US" sz="2000" b="1" dirty="0">
              <a:solidFill>
                <a:srgbClr val="0033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21707" y="273538"/>
            <a:ext cx="828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Lecture 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4:  </a:t>
            </a:r>
            <a:r>
              <a:rPr lang="en-US" sz="20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Ginzburg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-Landau Theory --- model and characteristic 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lengths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897" y="5989249"/>
            <a:ext cx="14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Tuesday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353" y="246965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6" y="273538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8123" y="6004883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045204" y="1336644"/>
            <a:ext cx="10101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the </a:t>
            </a:r>
            <a:r>
              <a:rPr lang="en-US" dirty="0" err="1" smtClean="0">
                <a:ea typeface="Cambria Math" panose="02040503050406030204" pitchFamily="18" charset="0"/>
              </a:rPr>
              <a:t>Ginzburg</a:t>
            </a:r>
            <a:r>
              <a:rPr lang="en-US" dirty="0" smtClean="0">
                <a:ea typeface="Cambria Math" panose="02040503050406030204" pitchFamily="18" charset="0"/>
              </a:rPr>
              <a:t>-Landau theory in three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Presentation of the model and derivation of the penetration length and coherence length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Calculation of the surface energy and categorization of Type I and Type II superconductivity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Current-carrying states and phase coherence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8782" y="1948147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43" y="223109"/>
            <a:ext cx="24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Ginzburg</a:t>
            </a:r>
            <a:r>
              <a:rPr lang="en-US" dirty="0" smtClean="0"/>
              <a:t>-Landau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436" y="700339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energy: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39927" y="617051"/>
                <a:ext cx="2233497" cy="427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27" y="617051"/>
                <a:ext cx="2233497" cy="427040"/>
              </a:xfrm>
              <a:prstGeom prst="rect">
                <a:avLst/>
              </a:prstGeom>
              <a:blipFill>
                <a:blip r:embed="rId2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2176" y="512932"/>
                <a:ext cx="621215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ℏ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den>
                                  </m:f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acc>
                                    <m:accPr>
                                      <m:chr m:val="⃑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76" y="512932"/>
                <a:ext cx="6212150" cy="677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5391603" y="622724"/>
            <a:ext cx="346413" cy="1676400"/>
          </a:xfrm>
          <a:prstGeom prst="leftBrace">
            <a:avLst>
              <a:gd name="adj1" fmla="val 27742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7682366" y="388811"/>
            <a:ext cx="346413" cy="2200272"/>
          </a:xfrm>
          <a:prstGeom prst="leftBrace">
            <a:avLst>
              <a:gd name="adj1" fmla="val 37447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9793407" y="739296"/>
            <a:ext cx="346413" cy="1495426"/>
          </a:xfrm>
          <a:prstGeom prst="leftBrace">
            <a:avLst>
              <a:gd name="adj1" fmla="val 29683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6040" y="1678509"/>
            <a:ext cx="153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CONDENSATION</a:t>
            </a:r>
          </a:p>
          <a:p>
            <a:pPr algn="ctr"/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252656" y="1678509"/>
            <a:ext cx="120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KINETIC ENERGY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63286" y="1678509"/>
            <a:ext cx="1606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MAGNETIC FIELD</a:t>
            </a:r>
          </a:p>
          <a:p>
            <a:pPr algn="ctr"/>
            <a:r>
              <a:rPr lang="en-US" sz="1600" dirty="0" smtClean="0"/>
              <a:t>EXPULSION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5436" y="2192917"/>
                <a:ext cx="267701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436" y="2192917"/>
                <a:ext cx="2677015" cy="553228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22763" y="4975140"/>
                <a:ext cx="4180247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763" y="4975140"/>
                <a:ext cx="4180247" cy="677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231264" y="5809092"/>
                <a:ext cx="5344220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264" y="5809092"/>
                <a:ext cx="5344220" cy="555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88625" y="51501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13811" y="59615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3945" y="3411944"/>
                <a:ext cx="4296402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/>
                      <m:t>inimize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5" y="3411944"/>
                <a:ext cx="4296402" cy="414537"/>
              </a:xfrm>
              <a:prstGeom prst="rect">
                <a:avLst/>
              </a:prstGeom>
              <a:blipFill>
                <a:blip r:embed="rId7"/>
                <a:stretch>
                  <a:fillRect l="-1986" t="-127941" b="-19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32491" y="3758287"/>
            <a:ext cx="99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order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79765" y="3434546"/>
                <a:ext cx="1542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765" y="3434546"/>
                <a:ext cx="154298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79765" y="3846137"/>
                <a:ext cx="1491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765" y="3846137"/>
                <a:ext cx="149143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091249" y="3741114"/>
            <a:ext cx="99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agnetic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8436" y="2023784"/>
                <a:ext cx="2536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 fields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6" y="2023784"/>
                <a:ext cx="2536785" cy="369332"/>
              </a:xfrm>
              <a:prstGeom prst="rect">
                <a:avLst/>
              </a:prstGeom>
              <a:blipFill>
                <a:blip r:embed="rId10"/>
                <a:stretch>
                  <a:fillRect l="-216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8436" y="2393116"/>
                <a:ext cx="3706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Fields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minimize total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sample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6" y="2393116"/>
                <a:ext cx="3706336" cy="369332"/>
              </a:xfrm>
              <a:prstGeom prst="rect">
                <a:avLst/>
              </a:prstGeom>
              <a:blipFill>
                <a:blip r:embed="rId11"/>
                <a:stretch>
                  <a:fillRect l="-1480" t="-10000" r="-4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676114" y="4555490"/>
            <a:ext cx="25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 differential equations: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7401" y="387716"/>
            <a:ext cx="21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oundary conditions: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8836" y="879969"/>
                <a:ext cx="3638563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836" y="879969"/>
                <a:ext cx="3638563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0560" y="904826"/>
            <a:ext cx="245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(sufficient to give no current flow)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7477" y="1791338"/>
            <a:ext cx="233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(necessary for current-carrying states)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93317" y="1800714"/>
                <a:ext cx="2954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finite       for normal metals,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317" y="1800714"/>
                <a:ext cx="2954720" cy="369332"/>
              </a:xfrm>
              <a:prstGeom prst="rect">
                <a:avLst/>
              </a:prstGeom>
              <a:blipFill>
                <a:blip r:embed="rId3"/>
                <a:stretch>
                  <a:fillRect t="-8197" r="-103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43588" y="2214555"/>
                <a:ext cx="4069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</m:oMath>
                </a14:m>
                <a:r>
                  <a:rPr lang="en-US" dirty="0" smtClean="0"/>
                  <a:t>       for magnetic materials (no SC)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88" y="2214555"/>
                <a:ext cx="4069512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22150" y="1674018"/>
                <a:ext cx="3463751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50" y="1674018"/>
                <a:ext cx="3463751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97009" y="91471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G-L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0415" y="176757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deGennes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70664" y="1685671"/>
                <a:ext cx="571438" cy="609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664" y="1685671"/>
                <a:ext cx="571438" cy="609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61025" y="1422006"/>
                <a:ext cx="23461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en-US" dirty="0" smtClean="0"/>
                  <a:t>      for insulator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025" y="1422006"/>
                <a:ext cx="2346155" cy="369332"/>
              </a:xfrm>
              <a:prstGeom prst="rect">
                <a:avLst/>
              </a:prstGeom>
              <a:blipFill>
                <a:blip r:embed="rId7"/>
                <a:stretch>
                  <a:fillRect t="-8197" r="-23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>
            <a:off x="7510449" y="1425610"/>
            <a:ext cx="243373" cy="1096726"/>
          </a:xfrm>
          <a:prstGeom prst="leftBrace">
            <a:avLst>
              <a:gd name="adj1" fmla="val 25406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273506" y="3289801"/>
            <a:ext cx="4847919" cy="1977163"/>
            <a:chOff x="1232892" y="7894142"/>
            <a:chExt cx="5127319" cy="1977163"/>
          </a:xfrm>
        </p:grpSpPr>
        <p:grpSp>
          <p:nvGrpSpPr>
            <p:cNvPr id="20" name="Group 19"/>
            <p:cNvGrpSpPr/>
            <p:nvPr/>
          </p:nvGrpSpPr>
          <p:grpSpPr>
            <a:xfrm>
              <a:off x="1232892" y="8022386"/>
              <a:ext cx="4038900" cy="1563231"/>
              <a:chOff x="1700213" y="5702904"/>
              <a:chExt cx="4038900" cy="156323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700213" y="5702904"/>
                <a:ext cx="4038900" cy="1563231"/>
                <a:chOff x="2111325" y="7888917"/>
                <a:chExt cx="4038900" cy="1563231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3942254" y="7888917"/>
                  <a:ext cx="36847" cy="117841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979194" y="8924677"/>
                      <a:ext cx="17103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79194" y="8924677"/>
                      <a:ext cx="171031" cy="24622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9231" r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2111325" y="9048478"/>
                  <a:ext cx="3869122" cy="2147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5264100" y="9005913"/>
                  <a:ext cx="0" cy="14763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691032" y="9205927"/>
                  <a:ext cx="6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 flipH="1">
                  <a:off x="2670792" y="8134375"/>
                  <a:ext cx="1289885" cy="467987"/>
                </a:xfrm>
                <a:custGeom>
                  <a:avLst/>
                  <a:gdLst>
                    <a:gd name="connsiteX0" fmla="*/ 0 w 4019550"/>
                    <a:gd name="connsiteY0" fmla="*/ 768916 h 768916"/>
                    <a:gd name="connsiteX1" fmla="*/ 1200150 w 4019550"/>
                    <a:gd name="connsiteY1" fmla="*/ 330766 h 768916"/>
                    <a:gd name="connsiteX2" fmla="*/ 1857375 w 4019550"/>
                    <a:gd name="connsiteY2" fmla="*/ 111691 h 768916"/>
                    <a:gd name="connsiteX3" fmla="*/ 2466975 w 4019550"/>
                    <a:gd name="connsiteY3" fmla="*/ 25966 h 768916"/>
                    <a:gd name="connsiteX4" fmla="*/ 4019550 w 4019550"/>
                    <a:gd name="connsiteY4" fmla="*/ 6916 h 768916"/>
                    <a:gd name="connsiteX0" fmla="*/ 0 w 2819400"/>
                    <a:gd name="connsiteY0" fmla="*/ 330766 h 330766"/>
                    <a:gd name="connsiteX1" fmla="*/ 657225 w 2819400"/>
                    <a:gd name="connsiteY1" fmla="*/ 111691 h 330766"/>
                    <a:gd name="connsiteX2" fmla="*/ 1266825 w 2819400"/>
                    <a:gd name="connsiteY2" fmla="*/ 25966 h 330766"/>
                    <a:gd name="connsiteX3" fmla="*/ 2819400 w 2819400"/>
                    <a:gd name="connsiteY3" fmla="*/ 6916 h 330766"/>
                    <a:gd name="connsiteX0" fmla="*/ 0 w 1266825"/>
                    <a:gd name="connsiteY0" fmla="*/ 304800 h 304800"/>
                    <a:gd name="connsiteX1" fmla="*/ 657225 w 1266825"/>
                    <a:gd name="connsiteY1" fmla="*/ 85725 h 304800"/>
                    <a:gd name="connsiteX2" fmla="*/ 1266825 w 1266825"/>
                    <a:gd name="connsiteY2" fmla="*/ 0 h 304800"/>
                    <a:gd name="connsiteX0" fmla="*/ 0 w 1266825"/>
                    <a:gd name="connsiteY0" fmla="*/ 304800 h 304800"/>
                    <a:gd name="connsiteX1" fmla="*/ 642938 w 1266825"/>
                    <a:gd name="connsiteY1" fmla="*/ 142875 h 304800"/>
                    <a:gd name="connsiteX2" fmla="*/ 1266825 w 1266825"/>
                    <a:gd name="connsiteY2" fmla="*/ 0 h 304800"/>
                    <a:gd name="connsiteX0" fmla="*/ 0 w 1266825"/>
                    <a:gd name="connsiteY0" fmla="*/ 304800 h 304800"/>
                    <a:gd name="connsiteX1" fmla="*/ 642938 w 1266825"/>
                    <a:gd name="connsiteY1" fmla="*/ 142875 h 304800"/>
                    <a:gd name="connsiteX2" fmla="*/ 1266825 w 1266825"/>
                    <a:gd name="connsiteY2" fmla="*/ 0 h 304800"/>
                    <a:gd name="connsiteX0" fmla="*/ 0 w 1257300"/>
                    <a:gd name="connsiteY0" fmla="*/ 357187 h 357187"/>
                    <a:gd name="connsiteX1" fmla="*/ 633413 w 1257300"/>
                    <a:gd name="connsiteY1" fmla="*/ 142875 h 357187"/>
                    <a:gd name="connsiteX2" fmla="*/ 1257300 w 1257300"/>
                    <a:gd name="connsiteY2" fmla="*/ 0 h 357187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1266825 w 1266825"/>
                    <a:gd name="connsiteY2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1266825 w 1266825"/>
                    <a:gd name="connsiteY2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15902 w 1266825"/>
                    <a:gd name="connsiteY2" fmla="*/ 41600 h 438149"/>
                    <a:gd name="connsiteX3" fmla="*/ 1266825 w 1266825"/>
                    <a:gd name="connsiteY3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15902 w 1266825"/>
                    <a:gd name="connsiteY2" fmla="*/ 41600 h 438149"/>
                    <a:gd name="connsiteX3" fmla="*/ 1266825 w 1266825"/>
                    <a:gd name="connsiteY3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15902 w 1266825"/>
                    <a:gd name="connsiteY2" fmla="*/ 41600 h 438149"/>
                    <a:gd name="connsiteX3" fmla="*/ 1266825 w 1266825"/>
                    <a:gd name="connsiteY3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15902 w 1266825"/>
                    <a:gd name="connsiteY2" fmla="*/ 41600 h 438149"/>
                    <a:gd name="connsiteX3" fmla="*/ 1044490 w 1266825"/>
                    <a:gd name="connsiteY3" fmla="*/ 17788 h 438149"/>
                    <a:gd name="connsiteX4" fmla="*/ 1266825 w 1266825"/>
                    <a:gd name="connsiteY4" fmla="*/ 0 h 438149"/>
                    <a:gd name="connsiteX0" fmla="*/ 0 w 1266825"/>
                    <a:gd name="connsiteY0" fmla="*/ 445939 h 445939"/>
                    <a:gd name="connsiteX1" fmla="*/ 642938 w 1266825"/>
                    <a:gd name="connsiteY1" fmla="*/ 150665 h 445939"/>
                    <a:gd name="connsiteX2" fmla="*/ 915902 w 1266825"/>
                    <a:gd name="connsiteY2" fmla="*/ 49390 h 445939"/>
                    <a:gd name="connsiteX3" fmla="*/ 1044490 w 1266825"/>
                    <a:gd name="connsiteY3" fmla="*/ 1765 h 445939"/>
                    <a:gd name="connsiteX4" fmla="*/ 1266825 w 1266825"/>
                    <a:gd name="connsiteY4" fmla="*/ 7790 h 44593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15902 w 1266825"/>
                    <a:gd name="connsiteY2" fmla="*/ 41600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15902 w 1266825"/>
                    <a:gd name="connsiteY2" fmla="*/ 41600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2938 w 1266825"/>
                    <a:gd name="connsiteY1" fmla="*/ 142875 h 438149"/>
                    <a:gd name="connsiteX2" fmla="*/ 901614 w 1266825"/>
                    <a:gd name="connsiteY2" fmla="*/ 74937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7700 w 1266825"/>
                    <a:gd name="connsiteY1" fmla="*/ 185738 h 438149"/>
                    <a:gd name="connsiteX2" fmla="*/ 901614 w 1266825"/>
                    <a:gd name="connsiteY2" fmla="*/ 74937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7700 w 1266825"/>
                    <a:gd name="connsiteY1" fmla="*/ 185738 h 438149"/>
                    <a:gd name="connsiteX2" fmla="*/ 887326 w 1266825"/>
                    <a:gd name="connsiteY2" fmla="*/ 65412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7700 w 1266825"/>
                    <a:gd name="connsiteY1" fmla="*/ 185738 h 438149"/>
                    <a:gd name="connsiteX2" fmla="*/ 887326 w 1266825"/>
                    <a:gd name="connsiteY2" fmla="*/ 65412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7700 w 1266825"/>
                    <a:gd name="connsiteY1" fmla="*/ 185738 h 438149"/>
                    <a:gd name="connsiteX2" fmla="*/ 887326 w 1266825"/>
                    <a:gd name="connsiteY2" fmla="*/ 65412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38149 h 438149"/>
                    <a:gd name="connsiteX1" fmla="*/ 647700 w 1266825"/>
                    <a:gd name="connsiteY1" fmla="*/ 185738 h 438149"/>
                    <a:gd name="connsiteX2" fmla="*/ 887326 w 1266825"/>
                    <a:gd name="connsiteY2" fmla="*/ 65412 h 438149"/>
                    <a:gd name="connsiteX3" fmla="*/ 1034965 w 1266825"/>
                    <a:gd name="connsiteY3" fmla="*/ 3500 h 438149"/>
                    <a:gd name="connsiteX4" fmla="*/ 1266825 w 1266825"/>
                    <a:gd name="connsiteY4" fmla="*/ 0 h 438149"/>
                    <a:gd name="connsiteX0" fmla="*/ 0 w 1266825"/>
                    <a:gd name="connsiteY0" fmla="*/ 441017 h 441017"/>
                    <a:gd name="connsiteX1" fmla="*/ 647700 w 1266825"/>
                    <a:gd name="connsiteY1" fmla="*/ 188606 h 441017"/>
                    <a:gd name="connsiteX2" fmla="*/ 887326 w 1266825"/>
                    <a:gd name="connsiteY2" fmla="*/ 68280 h 441017"/>
                    <a:gd name="connsiteX3" fmla="*/ 1034965 w 1266825"/>
                    <a:gd name="connsiteY3" fmla="*/ 6368 h 441017"/>
                    <a:gd name="connsiteX4" fmla="*/ 1134977 w 1266825"/>
                    <a:gd name="connsiteY4" fmla="*/ 1605 h 441017"/>
                    <a:gd name="connsiteX5" fmla="*/ 1266825 w 1266825"/>
                    <a:gd name="connsiteY5" fmla="*/ 2868 h 441017"/>
                    <a:gd name="connsiteX0" fmla="*/ 0 w 1266825"/>
                    <a:gd name="connsiteY0" fmla="*/ 458462 h 458462"/>
                    <a:gd name="connsiteX1" fmla="*/ 647700 w 1266825"/>
                    <a:gd name="connsiteY1" fmla="*/ 206051 h 458462"/>
                    <a:gd name="connsiteX2" fmla="*/ 887326 w 1266825"/>
                    <a:gd name="connsiteY2" fmla="*/ 85725 h 458462"/>
                    <a:gd name="connsiteX3" fmla="*/ 1034965 w 1266825"/>
                    <a:gd name="connsiteY3" fmla="*/ 23813 h 458462"/>
                    <a:gd name="connsiteX4" fmla="*/ 1134977 w 1266825"/>
                    <a:gd name="connsiteY4" fmla="*/ 0 h 458462"/>
                    <a:gd name="connsiteX5" fmla="*/ 1266825 w 1266825"/>
                    <a:gd name="connsiteY5" fmla="*/ 20313 h 458462"/>
                    <a:gd name="connsiteX0" fmla="*/ 0 w 1281113"/>
                    <a:gd name="connsiteY0" fmla="*/ 466724 h 466724"/>
                    <a:gd name="connsiteX1" fmla="*/ 647700 w 1281113"/>
                    <a:gd name="connsiteY1" fmla="*/ 214313 h 466724"/>
                    <a:gd name="connsiteX2" fmla="*/ 887326 w 1281113"/>
                    <a:gd name="connsiteY2" fmla="*/ 93987 h 466724"/>
                    <a:gd name="connsiteX3" fmla="*/ 1034965 w 1281113"/>
                    <a:gd name="connsiteY3" fmla="*/ 32075 h 466724"/>
                    <a:gd name="connsiteX4" fmla="*/ 1134977 w 1281113"/>
                    <a:gd name="connsiteY4" fmla="*/ 8262 h 466724"/>
                    <a:gd name="connsiteX5" fmla="*/ 1281113 w 1281113"/>
                    <a:gd name="connsiteY5" fmla="*/ 0 h 466724"/>
                    <a:gd name="connsiteX0" fmla="*/ 0 w 1289885"/>
                    <a:gd name="connsiteY0" fmla="*/ 467987 h 467987"/>
                    <a:gd name="connsiteX1" fmla="*/ 647700 w 1289885"/>
                    <a:gd name="connsiteY1" fmla="*/ 215576 h 467987"/>
                    <a:gd name="connsiteX2" fmla="*/ 887326 w 1289885"/>
                    <a:gd name="connsiteY2" fmla="*/ 95250 h 467987"/>
                    <a:gd name="connsiteX3" fmla="*/ 1034965 w 1289885"/>
                    <a:gd name="connsiteY3" fmla="*/ 33338 h 467987"/>
                    <a:gd name="connsiteX4" fmla="*/ 1134977 w 1289885"/>
                    <a:gd name="connsiteY4" fmla="*/ 9525 h 467987"/>
                    <a:gd name="connsiteX5" fmla="*/ 1281113 w 1289885"/>
                    <a:gd name="connsiteY5" fmla="*/ 1263 h 467987"/>
                    <a:gd name="connsiteX6" fmla="*/ 1273090 w 1289885"/>
                    <a:gd name="connsiteY6" fmla="*/ 0 h 467987"/>
                    <a:gd name="connsiteX0" fmla="*/ 0 w 1289885"/>
                    <a:gd name="connsiteY0" fmla="*/ 467987 h 467987"/>
                    <a:gd name="connsiteX1" fmla="*/ 647700 w 1289885"/>
                    <a:gd name="connsiteY1" fmla="*/ 215576 h 467987"/>
                    <a:gd name="connsiteX2" fmla="*/ 839701 w 1289885"/>
                    <a:gd name="connsiteY2" fmla="*/ 109538 h 467987"/>
                    <a:gd name="connsiteX3" fmla="*/ 1034965 w 1289885"/>
                    <a:gd name="connsiteY3" fmla="*/ 33338 h 467987"/>
                    <a:gd name="connsiteX4" fmla="*/ 1134977 w 1289885"/>
                    <a:gd name="connsiteY4" fmla="*/ 9525 h 467987"/>
                    <a:gd name="connsiteX5" fmla="*/ 1281113 w 1289885"/>
                    <a:gd name="connsiteY5" fmla="*/ 1263 h 467987"/>
                    <a:gd name="connsiteX6" fmla="*/ 1273090 w 1289885"/>
                    <a:gd name="connsiteY6" fmla="*/ 0 h 467987"/>
                    <a:gd name="connsiteX0" fmla="*/ 0 w 1289885"/>
                    <a:gd name="connsiteY0" fmla="*/ 467987 h 467987"/>
                    <a:gd name="connsiteX1" fmla="*/ 623887 w 1289885"/>
                    <a:gd name="connsiteY1" fmla="*/ 201289 h 467987"/>
                    <a:gd name="connsiteX2" fmla="*/ 839701 w 1289885"/>
                    <a:gd name="connsiteY2" fmla="*/ 109538 h 467987"/>
                    <a:gd name="connsiteX3" fmla="*/ 1034965 w 1289885"/>
                    <a:gd name="connsiteY3" fmla="*/ 33338 h 467987"/>
                    <a:gd name="connsiteX4" fmla="*/ 1134977 w 1289885"/>
                    <a:gd name="connsiteY4" fmla="*/ 9525 h 467987"/>
                    <a:gd name="connsiteX5" fmla="*/ 1281113 w 1289885"/>
                    <a:gd name="connsiteY5" fmla="*/ 1263 h 467987"/>
                    <a:gd name="connsiteX6" fmla="*/ 1273090 w 1289885"/>
                    <a:gd name="connsiteY6" fmla="*/ 0 h 467987"/>
                    <a:gd name="connsiteX0" fmla="*/ 0 w 1289885"/>
                    <a:gd name="connsiteY0" fmla="*/ 467987 h 467987"/>
                    <a:gd name="connsiteX1" fmla="*/ 623887 w 1289885"/>
                    <a:gd name="connsiteY1" fmla="*/ 201289 h 467987"/>
                    <a:gd name="connsiteX2" fmla="*/ 839701 w 1289885"/>
                    <a:gd name="connsiteY2" fmla="*/ 109538 h 467987"/>
                    <a:gd name="connsiteX3" fmla="*/ 954002 w 1289885"/>
                    <a:gd name="connsiteY3" fmla="*/ 57151 h 467987"/>
                    <a:gd name="connsiteX4" fmla="*/ 1034965 w 1289885"/>
                    <a:gd name="connsiteY4" fmla="*/ 33338 h 467987"/>
                    <a:gd name="connsiteX5" fmla="*/ 1134977 w 1289885"/>
                    <a:gd name="connsiteY5" fmla="*/ 9525 h 467987"/>
                    <a:gd name="connsiteX6" fmla="*/ 1281113 w 1289885"/>
                    <a:gd name="connsiteY6" fmla="*/ 1263 h 467987"/>
                    <a:gd name="connsiteX7" fmla="*/ 1273090 w 1289885"/>
                    <a:gd name="connsiteY7" fmla="*/ 0 h 467987"/>
                    <a:gd name="connsiteX0" fmla="*/ 0 w 1289885"/>
                    <a:gd name="connsiteY0" fmla="*/ 467987 h 467987"/>
                    <a:gd name="connsiteX1" fmla="*/ 623887 w 1289885"/>
                    <a:gd name="connsiteY1" fmla="*/ 201289 h 467987"/>
                    <a:gd name="connsiteX2" fmla="*/ 839701 w 1289885"/>
                    <a:gd name="connsiteY2" fmla="*/ 109538 h 467987"/>
                    <a:gd name="connsiteX3" fmla="*/ 954002 w 1289885"/>
                    <a:gd name="connsiteY3" fmla="*/ 57151 h 467987"/>
                    <a:gd name="connsiteX4" fmla="*/ 1030202 w 1289885"/>
                    <a:gd name="connsiteY4" fmla="*/ 33338 h 467987"/>
                    <a:gd name="connsiteX5" fmla="*/ 1134977 w 1289885"/>
                    <a:gd name="connsiteY5" fmla="*/ 9525 h 467987"/>
                    <a:gd name="connsiteX6" fmla="*/ 1281113 w 1289885"/>
                    <a:gd name="connsiteY6" fmla="*/ 1263 h 467987"/>
                    <a:gd name="connsiteX7" fmla="*/ 1273090 w 1289885"/>
                    <a:gd name="connsiteY7" fmla="*/ 0 h 467987"/>
                    <a:gd name="connsiteX0" fmla="*/ 0 w 1289885"/>
                    <a:gd name="connsiteY0" fmla="*/ 467987 h 467987"/>
                    <a:gd name="connsiteX1" fmla="*/ 623887 w 1289885"/>
                    <a:gd name="connsiteY1" fmla="*/ 201289 h 467987"/>
                    <a:gd name="connsiteX2" fmla="*/ 839701 w 1289885"/>
                    <a:gd name="connsiteY2" fmla="*/ 109538 h 467987"/>
                    <a:gd name="connsiteX3" fmla="*/ 944477 w 1289885"/>
                    <a:gd name="connsiteY3" fmla="*/ 57151 h 467987"/>
                    <a:gd name="connsiteX4" fmla="*/ 1030202 w 1289885"/>
                    <a:gd name="connsiteY4" fmla="*/ 33338 h 467987"/>
                    <a:gd name="connsiteX5" fmla="*/ 1134977 w 1289885"/>
                    <a:gd name="connsiteY5" fmla="*/ 9525 h 467987"/>
                    <a:gd name="connsiteX6" fmla="*/ 1281113 w 1289885"/>
                    <a:gd name="connsiteY6" fmla="*/ 1263 h 467987"/>
                    <a:gd name="connsiteX7" fmla="*/ 1273090 w 1289885"/>
                    <a:gd name="connsiteY7" fmla="*/ 0 h 467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89885" h="467987">
                      <a:moveTo>
                        <a:pt x="0" y="467987"/>
                      </a:moveTo>
                      <a:lnTo>
                        <a:pt x="623887" y="201289"/>
                      </a:lnTo>
                      <a:lnTo>
                        <a:pt x="839701" y="109538"/>
                      </a:lnTo>
                      <a:cubicBezTo>
                        <a:pt x="894720" y="85515"/>
                        <a:pt x="911933" y="69851"/>
                        <a:pt x="944477" y="57151"/>
                      </a:cubicBezTo>
                      <a:cubicBezTo>
                        <a:pt x="977021" y="44451"/>
                        <a:pt x="1000039" y="41276"/>
                        <a:pt x="1030202" y="33338"/>
                      </a:cubicBezTo>
                      <a:cubicBezTo>
                        <a:pt x="1071477" y="22226"/>
                        <a:pt x="1096334" y="10108"/>
                        <a:pt x="1134977" y="9525"/>
                      </a:cubicBezTo>
                      <a:lnTo>
                        <a:pt x="1281113" y="1263"/>
                      </a:lnTo>
                      <a:cubicBezTo>
                        <a:pt x="1304132" y="-324"/>
                        <a:pt x="1274762" y="263"/>
                        <a:pt x="1273090" y="0"/>
                      </a:cubicBezTo>
                    </a:path>
                  </a:pathLst>
                </a:cu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549565" y="6416350"/>
                <a:ext cx="1303423" cy="467592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39" idx="7"/>
              </p:cNvCxnSpPr>
              <p:nvPr/>
            </p:nvCxnSpPr>
            <p:spPr>
              <a:xfrm flipV="1">
                <a:off x="1799444" y="5948362"/>
                <a:ext cx="477031" cy="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592275" y="6972753"/>
                    <a:ext cx="62804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a14:m>
                    <a:r>
                      <a:rPr lang="en-US" sz="1600" dirty="0" smtClean="0"/>
                      <a:t> finite</a:t>
                    </a:r>
                    <a:endParaRPr lang="en-US" sz="1600" dirty="0"/>
                  </a:p>
                </p:txBody>
              </p:sp>
            </mc:Choice>
            <mc:Fallback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2275" y="6972753"/>
                    <a:ext cx="628040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371" t="-25000" r="-20619" b="-5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Freeform 20"/>
            <p:cNvSpPr/>
            <p:nvPr/>
          </p:nvSpPr>
          <p:spPr>
            <a:xfrm>
              <a:off x="1371600" y="8296275"/>
              <a:ext cx="1733550" cy="895350"/>
            </a:xfrm>
            <a:custGeom>
              <a:avLst/>
              <a:gdLst>
                <a:gd name="connsiteX0" fmla="*/ 0 w 1733550"/>
                <a:gd name="connsiteY0" fmla="*/ 0 h 895350"/>
                <a:gd name="connsiteX1" fmla="*/ 428625 w 1733550"/>
                <a:gd name="connsiteY1" fmla="*/ 19050 h 895350"/>
                <a:gd name="connsiteX2" fmla="*/ 657225 w 1733550"/>
                <a:gd name="connsiteY2" fmla="*/ 66675 h 895350"/>
                <a:gd name="connsiteX3" fmla="*/ 1009650 w 1733550"/>
                <a:gd name="connsiteY3" fmla="*/ 238125 h 895350"/>
                <a:gd name="connsiteX4" fmla="*/ 1409700 w 1733550"/>
                <a:gd name="connsiteY4" fmla="*/ 476250 h 895350"/>
                <a:gd name="connsiteX5" fmla="*/ 1619250 w 1733550"/>
                <a:gd name="connsiteY5" fmla="*/ 723900 h 895350"/>
                <a:gd name="connsiteX6" fmla="*/ 1733550 w 1733550"/>
                <a:gd name="connsiteY6" fmla="*/ 895350 h 895350"/>
                <a:gd name="connsiteX0" fmla="*/ 0 w 1733550"/>
                <a:gd name="connsiteY0" fmla="*/ 0 h 895350"/>
                <a:gd name="connsiteX1" fmla="*/ 428625 w 1733550"/>
                <a:gd name="connsiteY1" fmla="*/ 19050 h 895350"/>
                <a:gd name="connsiteX2" fmla="*/ 657225 w 1733550"/>
                <a:gd name="connsiteY2" fmla="*/ 66675 h 895350"/>
                <a:gd name="connsiteX3" fmla="*/ 1009650 w 1733550"/>
                <a:gd name="connsiteY3" fmla="*/ 238125 h 895350"/>
                <a:gd name="connsiteX4" fmla="*/ 1400175 w 1733550"/>
                <a:gd name="connsiteY4" fmla="*/ 481013 h 895350"/>
                <a:gd name="connsiteX5" fmla="*/ 1619250 w 1733550"/>
                <a:gd name="connsiteY5" fmla="*/ 723900 h 895350"/>
                <a:gd name="connsiteX6" fmla="*/ 1733550 w 1733550"/>
                <a:gd name="connsiteY6" fmla="*/ 895350 h 895350"/>
                <a:gd name="connsiteX0" fmla="*/ 0 w 1733550"/>
                <a:gd name="connsiteY0" fmla="*/ 0 h 895350"/>
                <a:gd name="connsiteX1" fmla="*/ 428625 w 1733550"/>
                <a:gd name="connsiteY1" fmla="*/ 19050 h 895350"/>
                <a:gd name="connsiteX2" fmla="*/ 657225 w 1733550"/>
                <a:gd name="connsiteY2" fmla="*/ 66675 h 895350"/>
                <a:gd name="connsiteX3" fmla="*/ 1009650 w 1733550"/>
                <a:gd name="connsiteY3" fmla="*/ 238125 h 895350"/>
                <a:gd name="connsiteX4" fmla="*/ 1400175 w 1733550"/>
                <a:gd name="connsiteY4" fmla="*/ 481013 h 895350"/>
                <a:gd name="connsiteX5" fmla="*/ 1619250 w 1733550"/>
                <a:gd name="connsiteY5" fmla="*/ 723900 h 895350"/>
                <a:gd name="connsiteX6" fmla="*/ 1733550 w 1733550"/>
                <a:gd name="connsiteY6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550" h="895350">
                  <a:moveTo>
                    <a:pt x="0" y="0"/>
                  </a:moveTo>
                  <a:cubicBezTo>
                    <a:pt x="159544" y="3969"/>
                    <a:pt x="319088" y="7938"/>
                    <a:pt x="428625" y="19050"/>
                  </a:cubicBezTo>
                  <a:cubicBezTo>
                    <a:pt x="538163" y="30163"/>
                    <a:pt x="560388" y="30163"/>
                    <a:pt x="657225" y="66675"/>
                  </a:cubicBezTo>
                  <a:cubicBezTo>
                    <a:pt x="754062" y="103187"/>
                    <a:pt x="885825" y="169069"/>
                    <a:pt x="1009650" y="238125"/>
                  </a:cubicBezTo>
                  <a:cubicBezTo>
                    <a:pt x="1133475" y="307181"/>
                    <a:pt x="1298575" y="400051"/>
                    <a:pt x="1400175" y="481013"/>
                  </a:cubicBezTo>
                  <a:cubicBezTo>
                    <a:pt x="1501775" y="561975"/>
                    <a:pt x="1563688" y="654844"/>
                    <a:pt x="1619250" y="723900"/>
                  </a:cubicBezTo>
                  <a:cubicBezTo>
                    <a:pt x="1674813" y="792956"/>
                    <a:pt x="1636713" y="757238"/>
                    <a:pt x="1733550" y="89535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333500" y="8220075"/>
              <a:ext cx="1730321" cy="2744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073032" y="8247521"/>
              <a:ext cx="155135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50623" y="7894142"/>
                  <a:ext cx="207978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623" y="7894142"/>
                  <a:ext cx="207978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12121" r="-9091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776520" y="9269657"/>
                  <a:ext cx="5746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520" y="9269657"/>
                  <a:ext cx="574601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8889" r="-6667"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068940" y="9532751"/>
              <a:ext cx="1811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(</a:t>
              </a:r>
              <a:r>
                <a:rPr lang="en-US" sz="1600" dirty="0" smtClean="0"/>
                <a:t>normal metal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86913" y="9510658"/>
              <a:ext cx="2072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(magnetic material)</a:t>
              </a:r>
              <a:endParaRPr lang="en-US" sz="16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737190" y="8139799"/>
                  <a:ext cx="6576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190" y="8139799"/>
                  <a:ext cx="657675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7843" r="-2941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5258615" y="8107703"/>
              <a:ext cx="1101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(insulator)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7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37" y="4053953"/>
            <a:ext cx="412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ISOLATED SAMPLE – no transport currents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6256" y="4551077"/>
                <a:ext cx="2976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real (choose proper gauge)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56" y="4551077"/>
                <a:ext cx="2976841" cy="276999"/>
              </a:xfrm>
              <a:prstGeom prst="rect">
                <a:avLst/>
              </a:prstGeom>
              <a:blipFill>
                <a:blip r:embed="rId2"/>
                <a:stretch>
                  <a:fillRect l="-3681" t="-28889" r="-409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11635" y="5113999"/>
                <a:ext cx="4151906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35" y="5113999"/>
                <a:ext cx="4151906" cy="627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3162" y="5966788"/>
                <a:ext cx="380065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62" y="5966788"/>
                <a:ext cx="3800656" cy="5558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8537" y="114414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6901" y="483746"/>
                <a:ext cx="277947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(1) LOCAL theory  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∝ 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1" y="483746"/>
                <a:ext cx="2779479" cy="404791"/>
              </a:xfrm>
              <a:prstGeom prst="rect">
                <a:avLst/>
              </a:prstGeom>
              <a:blipFill>
                <a:blip r:embed="rId5"/>
                <a:stretch>
                  <a:fillRect l="-1754" t="-7463" r="-6579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6901" y="888537"/>
                <a:ext cx="68128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(2) EXPANSION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is strictly only valid near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but works more widely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1" y="888537"/>
                <a:ext cx="6812827" cy="369332"/>
              </a:xfrm>
              <a:prstGeom prst="rect">
                <a:avLst/>
              </a:prstGeom>
              <a:blipFill>
                <a:blip r:embed="rId6"/>
                <a:stretch>
                  <a:fillRect l="-7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6901" y="1282538"/>
            <a:ext cx="528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SPATIAL theory  – allows varying fields and currents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6901" y="1651870"/>
                <a:ext cx="9637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(4) PHENOMENOLOGICAL -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can be determined from measurements of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𝐻𝑐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(via </a:t>
                </a:r>
                <a:r>
                  <a:rPr lang="en-US" dirty="0" smtClean="0">
                    <a:sym typeface="Symbol" panose="05050102010706020507" pitchFamily="18" charset="2"/>
                  </a:rPr>
                  <a:t>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01" y="1651870"/>
                <a:ext cx="9637164" cy="369332"/>
              </a:xfrm>
              <a:prstGeom prst="rect">
                <a:avLst/>
              </a:prstGeom>
              <a:blipFill>
                <a:blip r:embed="rId7"/>
                <a:stretch>
                  <a:fillRect l="-506" t="-131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1635" y="2683202"/>
                <a:ext cx="2031775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uniform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35" y="2683202"/>
                <a:ext cx="2031775" cy="312458"/>
              </a:xfrm>
              <a:prstGeom prst="rect">
                <a:avLst/>
              </a:prstGeom>
              <a:blipFill>
                <a:blip r:embed="rId8"/>
                <a:stretch>
                  <a:fillRect l="-3892" t="-23529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59956" y="2215368"/>
            <a:ext cx="2717603" cy="1302717"/>
            <a:chOff x="4600994" y="3617875"/>
            <a:chExt cx="2717603" cy="1302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12985" y="3617875"/>
                  <a:ext cx="2705612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985" y="3617875"/>
                  <a:ext cx="2705612" cy="5186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600994" y="4318119"/>
                  <a:ext cx="2181045" cy="6024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0994" y="4318119"/>
                  <a:ext cx="2181045" cy="60247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Left Brace 14"/>
          <p:cNvSpPr/>
          <p:nvPr/>
        </p:nvSpPr>
        <p:spPr>
          <a:xfrm>
            <a:off x="3271726" y="2157918"/>
            <a:ext cx="386801" cy="1409530"/>
          </a:xfrm>
          <a:prstGeom prst="leftBrace">
            <a:avLst>
              <a:gd name="adj1" fmla="val 25716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65224" y="6096820"/>
                <a:ext cx="2502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224" y="6096820"/>
                <a:ext cx="2502223" cy="369332"/>
              </a:xfrm>
              <a:prstGeom prst="rect">
                <a:avLst/>
              </a:prstGeom>
              <a:blipFill>
                <a:blip r:embed="rId11"/>
                <a:stretch>
                  <a:fillRect l="-21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924691" y="6096820"/>
            <a:ext cx="218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anticipation of BCS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5" grpId="0" animBg="1"/>
      <p:bldP spid="2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973" y="155343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Length Scales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9018" y="470084"/>
                <a:ext cx="4074192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Variation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penetration depth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18" y="470084"/>
                <a:ext cx="4074192" cy="404791"/>
              </a:xfrm>
              <a:prstGeom prst="rect">
                <a:avLst/>
              </a:prstGeom>
              <a:blipFill>
                <a:blip r:embed="rId2"/>
                <a:stretch>
                  <a:fillRect l="-897" t="-7463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6274" y="1215840"/>
                <a:ext cx="3067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(regain London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constant)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74" y="1215840"/>
                <a:ext cx="3067891" cy="369332"/>
              </a:xfrm>
              <a:prstGeom prst="rect">
                <a:avLst/>
              </a:prstGeom>
              <a:blipFill>
                <a:blip r:embed="rId3"/>
                <a:stretch>
                  <a:fillRect l="-1789" t="-8197" r="-13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1237" y="1141204"/>
                <a:ext cx="160114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237" y="1141204"/>
                <a:ext cx="1601144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44703" y="1290476"/>
            <a:ext cx="94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(# pairs)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018" y="1888293"/>
                <a:ext cx="429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Variation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dirty="0" smtClean="0"/>
                  <a:t> coherence length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18" y="1888293"/>
                <a:ext cx="4293419" cy="369332"/>
              </a:xfrm>
              <a:prstGeom prst="rect">
                <a:avLst/>
              </a:prstGeom>
              <a:blipFill>
                <a:blip r:embed="rId5"/>
                <a:stretch>
                  <a:fillRect l="-851" t="-10000" r="-42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7335" y="2303811"/>
                <a:ext cx="2402517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Assume no fields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35" y="2303811"/>
                <a:ext cx="2402517" cy="404791"/>
              </a:xfrm>
              <a:prstGeom prst="rect">
                <a:avLst/>
              </a:prstGeom>
              <a:blipFill>
                <a:blip r:embed="rId6"/>
                <a:stretch>
                  <a:fillRect l="-2284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90135" y="2361240"/>
                <a:ext cx="2776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Assume no currents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real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135" y="2361240"/>
                <a:ext cx="2776786" cy="369332"/>
              </a:xfrm>
              <a:prstGeom prst="rect">
                <a:avLst/>
              </a:prstGeom>
              <a:blipFill>
                <a:blip r:embed="rId7"/>
                <a:stretch>
                  <a:fillRect l="-1754" t="-8197" r="-13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37784" y="2894485"/>
                <a:ext cx="215706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=∝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84" y="2894485"/>
                <a:ext cx="2157065" cy="555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55198" y="3636162"/>
                <a:ext cx="2239651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98" y="3636162"/>
                <a:ext cx="2239651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4479" y="4477267"/>
            <a:ext cx="85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888" y="5271630"/>
                <a:ext cx="3664273" cy="601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88" y="5271630"/>
                <a:ext cx="3664273" cy="601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74179" y="542393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7389" y="7957955"/>
            <a:ext cx="529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54538" y="220404"/>
                <a:ext cx="1912383" cy="827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38" y="220404"/>
                <a:ext cx="1912383" cy="8278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07389" y="4315484"/>
                <a:ext cx="2682786" cy="661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89" y="4315484"/>
                <a:ext cx="2682786" cy="6617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13250" y="5301951"/>
                <a:ext cx="1468286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50" y="5301951"/>
                <a:ext cx="1468286" cy="6133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62088" y="6150403"/>
                <a:ext cx="1289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88" y="6150403"/>
                <a:ext cx="1289969" cy="369332"/>
              </a:xfrm>
              <a:prstGeom prst="rect">
                <a:avLst/>
              </a:prstGeom>
              <a:blipFill>
                <a:blip r:embed="rId14"/>
                <a:stretch>
                  <a:fillRect l="-426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16274" y="5974041"/>
                <a:ext cx="2695225" cy="69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74" y="5974041"/>
                <a:ext cx="2695225" cy="693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917161" y="4026601"/>
            <a:ext cx="4585165" cy="2205857"/>
            <a:chOff x="873456" y="8043618"/>
            <a:chExt cx="4585165" cy="2205857"/>
          </a:xfrm>
        </p:grpSpPr>
        <p:sp>
          <p:nvSpPr>
            <p:cNvPr id="24" name="TextBox 23"/>
            <p:cNvSpPr txBox="1"/>
            <p:nvPr/>
          </p:nvSpPr>
          <p:spPr>
            <a:xfrm>
              <a:off x="873456" y="8043618"/>
              <a:ext cx="274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Define natural length scale: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482724" y="8473990"/>
                  <a:ext cx="3975897" cy="747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𝑒𝐻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724" y="8473990"/>
                  <a:ext cx="3975897" cy="7478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2027085" y="9880143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using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44638" y="4026601"/>
                <a:ext cx="2141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dirty="0" smtClean="0"/>
                  <a:t> coherence length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638" y="4026601"/>
                <a:ext cx="2141484" cy="369332"/>
              </a:xfrm>
              <a:prstGeom prst="rect">
                <a:avLst/>
              </a:prstGeom>
              <a:blipFill>
                <a:blip r:embed="rId17"/>
                <a:stretch>
                  <a:fillRect t="-10000" r="-19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793805" y="5679846"/>
                <a:ext cx="2663998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805" y="5679846"/>
                <a:ext cx="2663998" cy="6481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233295" y="4433252"/>
            <a:ext cx="4474854" cy="875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7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58" y="126057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 to </a:t>
            </a:r>
            <a:r>
              <a:rPr lang="en-US" dirty="0" err="1" smtClean="0"/>
              <a:t>Pippard</a:t>
            </a:r>
            <a:r>
              <a:rPr lang="en-US" dirty="0" smtClean="0"/>
              <a:t> coherence length: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155" y="575735"/>
            <a:ext cx="693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reason why they should be related --- not based on the same physics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0520" y="1089749"/>
                <a:ext cx="2015488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=0.18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20" y="1089749"/>
                <a:ext cx="2015488" cy="571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90749" y="2172483"/>
                <a:ext cx="1835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49" y="2172483"/>
                <a:ext cx="1835502" cy="369332"/>
              </a:xfrm>
              <a:prstGeom prst="rect">
                <a:avLst/>
              </a:prstGeom>
              <a:blipFill>
                <a:blip r:embed="rId3"/>
                <a:stretch>
                  <a:fillRect l="-26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2378" y="1150529"/>
                <a:ext cx="3852721" cy="610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𝑒𝐻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78" y="1150529"/>
                <a:ext cx="3852721" cy="610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90609" y="2205373"/>
                <a:ext cx="14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Diverges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09" y="2205373"/>
                <a:ext cx="1493807" cy="369332"/>
              </a:xfrm>
              <a:prstGeom prst="rect">
                <a:avLst/>
              </a:prstGeom>
              <a:blipFill>
                <a:blip r:embed="rId5"/>
                <a:stretch>
                  <a:fillRect l="-36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2718" y="2205373"/>
                <a:ext cx="74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18" y="2205373"/>
                <a:ext cx="745460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4796" y="2172483"/>
                <a:ext cx="1138004" cy="335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96" y="2172483"/>
                <a:ext cx="1138004" cy="335476"/>
              </a:xfrm>
              <a:prstGeom prst="rect">
                <a:avLst/>
              </a:prstGeom>
              <a:blipFill>
                <a:blip r:embed="rId7"/>
                <a:stretch>
                  <a:fillRect t="-132727" r="-48128" b="-17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5582513" y="1833980"/>
            <a:ext cx="114825" cy="3725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14796" y="1837101"/>
            <a:ext cx="226353" cy="368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274" y="3399899"/>
            <a:ext cx="272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Connection via BCS theory: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96202" y="5287858"/>
                <a:ext cx="487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𝜊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202" y="5287858"/>
                <a:ext cx="487569" cy="276999"/>
              </a:xfrm>
              <a:prstGeom prst="rect">
                <a:avLst/>
              </a:prstGeom>
              <a:blipFill>
                <a:blip r:embed="rId8"/>
                <a:stretch>
                  <a:fillRect l="-16250" t="-2174" r="-375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9868" y="3934277"/>
                <a:ext cx="320036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68" y="3934277"/>
                <a:ext cx="3200363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56457" y="3934277"/>
                <a:ext cx="1253420" cy="63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457" y="3934277"/>
                <a:ext cx="1253420" cy="6320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56457" y="4744495"/>
                <a:ext cx="1320105" cy="643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0.86 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𝜊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457" y="4744495"/>
                <a:ext cx="1320105" cy="643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990634" y="4010552"/>
                <a:ext cx="3011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clean limit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ℓ≫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𝑇𝑐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34" y="4010552"/>
                <a:ext cx="3011145" cy="369332"/>
              </a:xfrm>
              <a:prstGeom prst="rect">
                <a:avLst/>
              </a:prstGeom>
              <a:blipFill>
                <a:blip r:embed="rId12"/>
                <a:stretch>
                  <a:fillRect l="-18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990634" y="4879183"/>
                <a:ext cx="2589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dirty limit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34" y="4879183"/>
                <a:ext cx="2589555" cy="369332"/>
              </a:xfrm>
              <a:prstGeom prst="rect">
                <a:avLst/>
              </a:prstGeom>
              <a:blipFill>
                <a:blip r:embed="rId13"/>
                <a:stretch>
                  <a:fillRect l="-21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1388" y="4971009"/>
                <a:ext cx="192796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88" y="4971009"/>
                <a:ext cx="1927964" cy="91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89351" y="5564857"/>
                <a:ext cx="3692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Note: dependence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also different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351" y="5564857"/>
                <a:ext cx="3692421" cy="369332"/>
              </a:xfrm>
              <a:prstGeom prst="rect">
                <a:avLst/>
              </a:prstGeom>
              <a:blipFill>
                <a:blip r:embed="rId15"/>
                <a:stretch>
                  <a:fillRect l="-1320" t="-10000" r="-9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65463" y="6051763"/>
                <a:ext cx="1325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463" y="6051763"/>
                <a:ext cx="1325171" cy="276999"/>
              </a:xfrm>
              <a:prstGeom prst="rect">
                <a:avLst/>
              </a:prstGeom>
              <a:blipFill>
                <a:blip r:embed="rId16"/>
                <a:stretch>
                  <a:fillRect l="-3670" t="-4444" r="-412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21672" y="5993286"/>
                <a:ext cx="1721625" cy="335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672" y="5993286"/>
                <a:ext cx="1721625" cy="335476"/>
              </a:xfrm>
              <a:prstGeom prst="rect">
                <a:avLst/>
              </a:prstGeom>
              <a:blipFill>
                <a:blip r:embed="rId17"/>
                <a:stretch>
                  <a:fillRect l="-2837" t="-132727" r="-31915" b="-17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3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799" y="245980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Physical meaning: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08668" y="931166"/>
            <a:ext cx="26543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range of non-local averaging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6793" y="1427093"/>
            <a:ext cx="33537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range of order parameter variations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6641" y="2080948"/>
                <a:ext cx="22665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41" y="2080948"/>
                <a:ext cx="2266518" cy="307777"/>
              </a:xfrm>
              <a:prstGeom prst="rect">
                <a:avLst/>
              </a:prstGeom>
              <a:blipFill>
                <a:blip r:embed="rId2"/>
                <a:stretch>
                  <a:fillRect l="-3495" t="-1961" r="-215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1510" y="2672561"/>
                <a:ext cx="5520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(perturbation to the bulk order parameter)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10" y="2672561"/>
                <a:ext cx="5520678" cy="369332"/>
              </a:xfrm>
              <a:prstGeom prst="rect">
                <a:avLst/>
              </a:prstGeom>
              <a:blipFill>
                <a:blip r:embed="rId3"/>
                <a:stretch>
                  <a:fillRect l="-883" t="-8197" r="-2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6642" y="3266009"/>
                <a:ext cx="362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42" y="3266009"/>
                <a:ext cx="3620863" cy="307777"/>
              </a:xfrm>
              <a:prstGeom prst="rect">
                <a:avLst/>
              </a:prstGeom>
              <a:blipFill>
                <a:blip r:embed="rId4"/>
                <a:stretch>
                  <a:fillRect l="-2020" t="-4000" r="-1178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6641" y="3786460"/>
                <a:ext cx="2848216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641" y="3786460"/>
                <a:ext cx="2848216" cy="347403"/>
              </a:xfrm>
              <a:prstGeom prst="rect">
                <a:avLst/>
              </a:prstGeom>
              <a:blipFill>
                <a:blip r:embed="rId5"/>
                <a:stretch>
                  <a:fillRect l="-2564" r="-149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0946" y="4318483"/>
                <a:ext cx="1474506" cy="62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~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46" y="4318483"/>
                <a:ext cx="1474506" cy="6290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2417" y="5287432"/>
                <a:ext cx="2029595" cy="362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17" y="5287432"/>
                <a:ext cx="2029595" cy="362150"/>
              </a:xfrm>
              <a:prstGeom prst="rect">
                <a:avLst/>
              </a:prstGeom>
              <a:blipFill>
                <a:blip r:embed="rId7"/>
                <a:stretch>
                  <a:fillRect l="-2703" t="-100000" r="-12012" b="-1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737748" y="3848729"/>
            <a:ext cx="3022775" cy="2285190"/>
            <a:chOff x="518173" y="4845005"/>
            <a:chExt cx="3022775" cy="2285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606164" y="4845005"/>
                  <a:ext cx="3906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164" y="4845005"/>
                  <a:ext cx="39068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518173" y="5404513"/>
              <a:ext cx="3022775" cy="1725682"/>
              <a:chOff x="527698" y="5404513"/>
              <a:chExt cx="3022775" cy="1725682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527698" y="6714699"/>
                <a:ext cx="2747737" cy="1364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815333" y="5404513"/>
                <a:ext cx="0" cy="13101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085850" y="6606344"/>
                <a:ext cx="0" cy="20403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367154" y="6576197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7154" y="6576197"/>
                    <a:ext cx="183319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Freeform 18"/>
              <p:cNvSpPr/>
              <p:nvPr/>
            </p:nvSpPr>
            <p:spPr>
              <a:xfrm>
                <a:off x="567521" y="5622878"/>
                <a:ext cx="1243510" cy="966971"/>
              </a:xfrm>
              <a:custGeom>
                <a:avLst/>
                <a:gdLst>
                  <a:gd name="connsiteX0" fmla="*/ 1310185 w 1310185"/>
                  <a:gd name="connsiteY0" fmla="*/ 0 h 1059027"/>
                  <a:gd name="connsiteX1" fmla="*/ 1078174 w 1310185"/>
                  <a:gd name="connsiteY1" fmla="*/ 341194 h 1059027"/>
                  <a:gd name="connsiteX2" fmla="*/ 791571 w 1310185"/>
                  <a:gd name="connsiteY2" fmla="*/ 655092 h 1059027"/>
                  <a:gd name="connsiteX3" fmla="*/ 504968 w 1310185"/>
                  <a:gd name="connsiteY3" fmla="*/ 846161 h 1059027"/>
                  <a:gd name="connsiteX4" fmla="*/ 177421 w 1310185"/>
                  <a:gd name="connsiteY4" fmla="*/ 968991 h 1059027"/>
                  <a:gd name="connsiteX5" fmla="*/ 0 w 1310185"/>
                  <a:gd name="connsiteY5" fmla="*/ 1050877 h 1059027"/>
                  <a:gd name="connsiteX0" fmla="*/ 1310185 w 1310185"/>
                  <a:gd name="connsiteY0" fmla="*/ 0 h 1058125"/>
                  <a:gd name="connsiteX1" fmla="*/ 1078174 w 1310185"/>
                  <a:gd name="connsiteY1" fmla="*/ 341194 h 1058125"/>
                  <a:gd name="connsiteX2" fmla="*/ 791571 w 1310185"/>
                  <a:gd name="connsiteY2" fmla="*/ 655092 h 1058125"/>
                  <a:gd name="connsiteX3" fmla="*/ 504968 w 1310185"/>
                  <a:gd name="connsiteY3" fmla="*/ 846161 h 1058125"/>
                  <a:gd name="connsiteX4" fmla="*/ 245659 w 1310185"/>
                  <a:gd name="connsiteY4" fmla="*/ 955343 h 1058125"/>
                  <a:gd name="connsiteX5" fmla="*/ 0 w 1310185"/>
                  <a:gd name="connsiteY5" fmla="*/ 1050877 h 1058125"/>
                  <a:gd name="connsiteX0" fmla="*/ 1310185 w 1310185"/>
                  <a:gd name="connsiteY0" fmla="*/ 0 h 1058125"/>
                  <a:gd name="connsiteX1" fmla="*/ 1078174 w 1310185"/>
                  <a:gd name="connsiteY1" fmla="*/ 341194 h 1058125"/>
                  <a:gd name="connsiteX2" fmla="*/ 791571 w 1310185"/>
                  <a:gd name="connsiteY2" fmla="*/ 655092 h 1058125"/>
                  <a:gd name="connsiteX3" fmla="*/ 504968 w 1310185"/>
                  <a:gd name="connsiteY3" fmla="*/ 846161 h 1058125"/>
                  <a:gd name="connsiteX4" fmla="*/ 245659 w 1310185"/>
                  <a:gd name="connsiteY4" fmla="*/ 955343 h 1058125"/>
                  <a:gd name="connsiteX5" fmla="*/ 0 w 1310185"/>
                  <a:gd name="connsiteY5" fmla="*/ 1050877 h 1058125"/>
                  <a:gd name="connsiteX0" fmla="*/ 1310185 w 1310185"/>
                  <a:gd name="connsiteY0" fmla="*/ 0 h 1058125"/>
                  <a:gd name="connsiteX1" fmla="*/ 1078174 w 1310185"/>
                  <a:gd name="connsiteY1" fmla="*/ 341194 h 1058125"/>
                  <a:gd name="connsiteX2" fmla="*/ 791571 w 1310185"/>
                  <a:gd name="connsiteY2" fmla="*/ 655092 h 1058125"/>
                  <a:gd name="connsiteX3" fmla="*/ 504968 w 1310185"/>
                  <a:gd name="connsiteY3" fmla="*/ 846161 h 1058125"/>
                  <a:gd name="connsiteX4" fmla="*/ 245659 w 1310185"/>
                  <a:gd name="connsiteY4" fmla="*/ 955343 h 1058125"/>
                  <a:gd name="connsiteX5" fmla="*/ 0 w 1310185"/>
                  <a:gd name="connsiteY5" fmla="*/ 1050877 h 1058125"/>
                  <a:gd name="connsiteX0" fmla="*/ 1310185 w 1310185"/>
                  <a:gd name="connsiteY0" fmla="*/ 0 h 1061679"/>
                  <a:gd name="connsiteX1" fmla="*/ 1078174 w 1310185"/>
                  <a:gd name="connsiteY1" fmla="*/ 341194 h 1061679"/>
                  <a:gd name="connsiteX2" fmla="*/ 791571 w 1310185"/>
                  <a:gd name="connsiteY2" fmla="*/ 655092 h 1061679"/>
                  <a:gd name="connsiteX3" fmla="*/ 504968 w 1310185"/>
                  <a:gd name="connsiteY3" fmla="*/ 846161 h 1061679"/>
                  <a:gd name="connsiteX4" fmla="*/ 259307 w 1310185"/>
                  <a:gd name="connsiteY4" fmla="*/ 996286 h 1061679"/>
                  <a:gd name="connsiteX5" fmla="*/ 0 w 1310185"/>
                  <a:gd name="connsiteY5" fmla="*/ 1050877 h 1061679"/>
                  <a:gd name="connsiteX0" fmla="*/ 1310185 w 1310185"/>
                  <a:gd name="connsiteY0" fmla="*/ 0 h 1061497"/>
                  <a:gd name="connsiteX1" fmla="*/ 1078174 w 1310185"/>
                  <a:gd name="connsiteY1" fmla="*/ 341194 h 1061497"/>
                  <a:gd name="connsiteX2" fmla="*/ 791571 w 1310185"/>
                  <a:gd name="connsiteY2" fmla="*/ 655092 h 1061497"/>
                  <a:gd name="connsiteX3" fmla="*/ 519255 w 1310185"/>
                  <a:gd name="connsiteY3" fmla="*/ 855686 h 1061497"/>
                  <a:gd name="connsiteX4" fmla="*/ 259307 w 1310185"/>
                  <a:gd name="connsiteY4" fmla="*/ 996286 h 1061497"/>
                  <a:gd name="connsiteX5" fmla="*/ 0 w 1310185"/>
                  <a:gd name="connsiteY5" fmla="*/ 1050877 h 1061497"/>
                  <a:gd name="connsiteX0" fmla="*/ 1291135 w 1291135"/>
                  <a:gd name="connsiteY0" fmla="*/ 0 h 1065785"/>
                  <a:gd name="connsiteX1" fmla="*/ 1059124 w 1291135"/>
                  <a:gd name="connsiteY1" fmla="*/ 341194 h 1065785"/>
                  <a:gd name="connsiteX2" fmla="*/ 772521 w 1291135"/>
                  <a:gd name="connsiteY2" fmla="*/ 655092 h 1065785"/>
                  <a:gd name="connsiteX3" fmla="*/ 500205 w 1291135"/>
                  <a:gd name="connsiteY3" fmla="*/ 855686 h 1065785"/>
                  <a:gd name="connsiteX4" fmla="*/ 240257 w 1291135"/>
                  <a:gd name="connsiteY4" fmla="*/ 996286 h 1065785"/>
                  <a:gd name="connsiteX5" fmla="*/ 0 w 1291135"/>
                  <a:gd name="connsiteY5" fmla="*/ 1055640 h 1065785"/>
                  <a:gd name="connsiteX0" fmla="*/ 1243510 w 1243510"/>
                  <a:gd name="connsiteY0" fmla="*/ 0 h 1065785"/>
                  <a:gd name="connsiteX1" fmla="*/ 1011499 w 1243510"/>
                  <a:gd name="connsiteY1" fmla="*/ 341194 h 1065785"/>
                  <a:gd name="connsiteX2" fmla="*/ 724896 w 1243510"/>
                  <a:gd name="connsiteY2" fmla="*/ 655092 h 1065785"/>
                  <a:gd name="connsiteX3" fmla="*/ 452580 w 1243510"/>
                  <a:gd name="connsiteY3" fmla="*/ 855686 h 1065785"/>
                  <a:gd name="connsiteX4" fmla="*/ 192632 w 1243510"/>
                  <a:gd name="connsiteY4" fmla="*/ 996286 h 1065785"/>
                  <a:gd name="connsiteX5" fmla="*/ 0 w 1243510"/>
                  <a:gd name="connsiteY5" fmla="*/ 1055640 h 106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510" h="1065785">
                    <a:moveTo>
                      <a:pt x="1243510" y="0"/>
                    </a:moveTo>
                    <a:cubicBezTo>
                      <a:pt x="1170722" y="116006"/>
                      <a:pt x="1097935" y="232012"/>
                      <a:pt x="1011499" y="341194"/>
                    </a:cubicBezTo>
                    <a:cubicBezTo>
                      <a:pt x="925063" y="450376"/>
                      <a:pt x="818049" y="569343"/>
                      <a:pt x="724896" y="655092"/>
                    </a:cubicBezTo>
                    <a:cubicBezTo>
                      <a:pt x="631743" y="740841"/>
                      <a:pt x="541291" y="798820"/>
                      <a:pt x="452580" y="855686"/>
                    </a:cubicBezTo>
                    <a:cubicBezTo>
                      <a:pt x="363869" y="912552"/>
                      <a:pt x="268062" y="962960"/>
                      <a:pt x="192632" y="996286"/>
                    </a:cubicBezTo>
                    <a:cubicBezTo>
                      <a:pt x="117202" y="1029612"/>
                      <a:pt x="27295" y="1089759"/>
                      <a:pt x="0" y="1055640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1815333" y="5622878"/>
                <a:ext cx="1243510" cy="966971"/>
              </a:xfrm>
              <a:custGeom>
                <a:avLst/>
                <a:gdLst>
                  <a:gd name="connsiteX0" fmla="*/ 1310185 w 1310185"/>
                  <a:gd name="connsiteY0" fmla="*/ 0 h 1059027"/>
                  <a:gd name="connsiteX1" fmla="*/ 1078174 w 1310185"/>
                  <a:gd name="connsiteY1" fmla="*/ 341194 h 1059027"/>
                  <a:gd name="connsiteX2" fmla="*/ 791571 w 1310185"/>
                  <a:gd name="connsiteY2" fmla="*/ 655092 h 1059027"/>
                  <a:gd name="connsiteX3" fmla="*/ 504968 w 1310185"/>
                  <a:gd name="connsiteY3" fmla="*/ 846161 h 1059027"/>
                  <a:gd name="connsiteX4" fmla="*/ 177421 w 1310185"/>
                  <a:gd name="connsiteY4" fmla="*/ 968991 h 1059027"/>
                  <a:gd name="connsiteX5" fmla="*/ 0 w 1310185"/>
                  <a:gd name="connsiteY5" fmla="*/ 1050877 h 1059027"/>
                  <a:gd name="connsiteX0" fmla="*/ 1310185 w 1310185"/>
                  <a:gd name="connsiteY0" fmla="*/ 0 h 1058125"/>
                  <a:gd name="connsiteX1" fmla="*/ 1078174 w 1310185"/>
                  <a:gd name="connsiteY1" fmla="*/ 341194 h 1058125"/>
                  <a:gd name="connsiteX2" fmla="*/ 791571 w 1310185"/>
                  <a:gd name="connsiteY2" fmla="*/ 655092 h 1058125"/>
                  <a:gd name="connsiteX3" fmla="*/ 504968 w 1310185"/>
                  <a:gd name="connsiteY3" fmla="*/ 846161 h 1058125"/>
                  <a:gd name="connsiteX4" fmla="*/ 245659 w 1310185"/>
                  <a:gd name="connsiteY4" fmla="*/ 955343 h 1058125"/>
                  <a:gd name="connsiteX5" fmla="*/ 0 w 1310185"/>
                  <a:gd name="connsiteY5" fmla="*/ 1050877 h 1058125"/>
                  <a:gd name="connsiteX0" fmla="*/ 1310185 w 1310185"/>
                  <a:gd name="connsiteY0" fmla="*/ 0 h 1058125"/>
                  <a:gd name="connsiteX1" fmla="*/ 1078174 w 1310185"/>
                  <a:gd name="connsiteY1" fmla="*/ 341194 h 1058125"/>
                  <a:gd name="connsiteX2" fmla="*/ 791571 w 1310185"/>
                  <a:gd name="connsiteY2" fmla="*/ 655092 h 1058125"/>
                  <a:gd name="connsiteX3" fmla="*/ 504968 w 1310185"/>
                  <a:gd name="connsiteY3" fmla="*/ 846161 h 1058125"/>
                  <a:gd name="connsiteX4" fmla="*/ 245659 w 1310185"/>
                  <a:gd name="connsiteY4" fmla="*/ 955343 h 1058125"/>
                  <a:gd name="connsiteX5" fmla="*/ 0 w 1310185"/>
                  <a:gd name="connsiteY5" fmla="*/ 1050877 h 1058125"/>
                  <a:gd name="connsiteX0" fmla="*/ 1310185 w 1310185"/>
                  <a:gd name="connsiteY0" fmla="*/ 0 h 1058125"/>
                  <a:gd name="connsiteX1" fmla="*/ 1078174 w 1310185"/>
                  <a:gd name="connsiteY1" fmla="*/ 341194 h 1058125"/>
                  <a:gd name="connsiteX2" fmla="*/ 791571 w 1310185"/>
                  <a:gd name="connsiteY2" fmla="*/ 655092 h 1058125"/>
                  <a:gd name="connsiteX3" fmla="*/ 504968 w 1310185"/>
                  <a:gd name="connsiteY3" fmla="*/ 846161 h 1058125"/>
                  <a:gd name="connsiteX4" fmla="*/ 245659 w 1310185"/>
                  <a:gd name="connsiteY4" fmla="*/ 955343 h 1058125"/>
                  <a:gd name="connsiteX5" fmla="*/ 0 w 1310185"/>
                  <a:gd name="connsiteY5" fmla="*/ 1050877 h 1058125"/>
                  <a:gd name="connsiteX0" fmla="*/ 1310185 w 1310185"/>
                  <a:gd name="connsiteY0" fmla="*/ 0 h 1061679"/>
                  <a:gd name="connsiteX1" fmla="*/ 1078174 w 1310185"/>
                  <a:gd name="connsiteY1" fmla="*/ 341194 h 1061679"/>
                  <a:gd name="connsiteX2" fmla="*/ 791571 w 1310185"/>
                  <a:gd name="connsiteY2" fmla="*/ 655092 h 1061679"/>
                  <a:gd name="connsiteX3" fmla="*/ 504968 w 1310185"/>
                  <a:gd name="connsiteY3" fmla="*/ 846161 h 1061679"/>
                  <a:gd name="connsiteX4" fmla="*/ 259307 w 1310185"/>
                  <a:gd name="connsiteY4" fmla="*/ 996286 h 1061679"/>
                  <a:gd name="connsiteX5" fmla="*/ 0 w 1310185"/>
                  <a:gd name="connsiteY5" fmla="*/ 1050877 h 1061679"/>
                  <a:gd name="connsiteX0" fmla="*/ 1310185 w 1310185"/>
                  <a:gd name="connsiteY0" fmla="*/ 0 h 1061497"/>
                  <a:gd name="connsiteX1" fmla="*/ 1078174 w 1310185"/>
                  <a:gd name="connsiteY1" fmla="*/ 341194 h 1061497"/>
                  <a:gd name="connsiteX2" fmla="*/ 791571 w 1310185"/>
                  <a:gd name="connsiteY2" fmla="*/ 655092 h 1061497"/>
                  <a:gd name="connsiteX3" fmla="*/ 519255 w 1310185"/>
                  <a:gd name="connsiteY3" fmla="*/ 855686 h 1061497"/>
                  <a:gd name="connsiteX4" fmla="*/ 259307 w 1310185"/>
                  <a:gd name="connsiteY4" fmla="*/ 996286 h 1061497"/>
                  <a:gd name="connsiteX5" fmla="*/ 0 w 1310185"/>
                  <a:gd name="connsiteY5" fmla="*/ 1050877 h 1061497"/>
                  <a:gd name="connsiteX0" fmla="*/ 1291135 w 1291135"/>
                  <a:gd name="connsiteY0" fmla="*/ 0 h 1065785"/>
                  <a:gd name="connsiteX1" fmla="*/ 1059124 w 1291135"/>
                  <a:gd name="connsiteY1" fmla="*/ 341194 h 1065785"/>
                  <a:gd name="connsiteX2" fmla="*/ 772521 w 1291135"/>
                  <a:gd name="connsiteY2" fmla="*/ 655092 h 1065785"/>
                  <a:gd name="connsiteX3" fmla="*/ 500205 w 1291135"/>
                  <a:gd name="connsiteY3" fmla="*/ 855686 h 1065785"/>
                  <a:gd name="connsiteX4" fmla="*/ 240257 w 1291135"/>
                  <a:gd name="connsiteY4" fmla="*/ 996286 h 1065785"/>
                  <a:gd name="connsiteX5" fmla="*/ 0 w 1291135"/>
                  <a:gd name="connsiteY5" fmla="*/ 1055640 h 1065785"/>
                  <a:gd name="connsiteX0" fmla="*/ 1243510 w 1243510"/>
                  <a:gd name="connsiteY0" fmla="*/ 0 h 1065785"/>
                  <a:gd name="connsiteX1" fmla="*/ 1011499 w 1243510"/>
                  <a:gd name="connsiteY1" fmla="*/ 341194 h 1065785"/>
                  <a:gd name="connsiteX2" fmla="*/ 724896 w 1243510"/>
                  <a:gd name="connsiteY2" fmla="*/ 655092 h 1065785"/>
                  <a:gd name="connsiteX3" fmla="*/ 452580 w 1243510"/>
                  <a:gd name="connsiteY3" fmla="*/ 855686 h 1065785"/>
                  <a:gd name="connsiteX4" fmla="*/ 192632 w 1243510"/>
                  <a:gd name="connsiteY4" fmla="*/ 996286 h 1065785"/>
                  <a:gd name="connsiteX5" fmla="*/ 0 w 1243510"/>
                  <a:gd name="connsiteY5" fmla="*/ 1055640 h 106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3510" h="1065785">
                    <a:moveTo>
                      <a:pt x="1243510" y="0"/>
                    </a:moveTo>
                    <a:cubicBezTo>
                      <a:pt x="1170722" y="116006"/>
                      <a:pt x="1097935" y="232012"/>
                      <a:pt x="1011499" y="341194"/>
                    </a:cubicBezTo>
                    <a:cubicBezTo>
                      <a:pt x="925063" y="450376"/>
                      <a:pt x="818049" y="569343"/>
                      <a:pt x="724896" y="655092"/>
                    </a:cubicBezTo>
                    <a:cubicBezTo>
                      <a:pt x="631743" y="740841"/>
                      <a:pt x="541291" y="798820"/>
                      <a:pt x="452580" y="855686"/>
                    </a:cubicBezTo>
                    <a:cubicBezTo>
                      <a:pt x="363869" y="912552"/>
                      <a:pt x="268062" y="962960"/>
                      <a:pt x="192632" y="996286"/>
                    </a:cubicBezTo>
                    <a:cubicBezTo>
                      <a:pt x="117202" y="1029612"/>
                      <a:pt x="27295" y="1089759"/>
                      <a:pt x="0" y="1055640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581275" y="6626330"/>
                <a:ext cx="0" cy="20403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843604" y="6853196"/>
                    <a:ext cx="34567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604" y="6853196"/>
                    <a:ext cx="34567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509" t="-2174" r="-21053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502842" y="6853196"/>
                    <a:ext cx="1725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2842" y="6853196"/>
                    <a:ext cx="172547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8276" t="-2174" r="-37931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" name="Group 23"/>
          <p:cNvGrpSpPr/>
          <p:nvPr/>
        </p:nvGrpSpPr>
        <p:grpSpPr>
          <a:xfrm>
            <a:off x="8181974" y="4162953"/>
            <a:ext cx="3362325" cy="1540793"/>
            <a:chOff x="4410074" y="5606904"/>
            <a:chExt cx="3362325" cy="1540793"/>
          </a:xfrm>
        </p:grpSpPr>
        <p:sp>
          <p:nvSpPr>
            <p:cNvPr id="25" name="TextBox 24"/>
            <p:cNvSpPr txBox="1"/>
            <p:nvPr/>
          </p:nvSpPr>
          <p:spPr>
            <a:xfrm>
              <a:off x="4410075" y="5606904"/>
              <a:ext cx="2895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Sets range for decay of order parameter (cubic term vital)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410074" y="6501366"/>
                  <a:ext cx="336232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Scale over which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can change with out large cost in free energy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0074" y="6501366"/>
                  <a:ext cx="3362325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1449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/>
          <p:cNvSpPr/>
          <p:nvPr/>
        </p:nvSpPr>
        <p:spPr>
          <a:xfrm>
            <a:off x="541263" y="871190"/>
            <a:ext cx="113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Pippard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: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9503" y="1389598"/>
            <a:ext cx="201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Ginzburg</a:t>
            </a:r>
            <a:r>
              <a:rPr lang="en-US" dirty="0" smtClean="0"/>
              <a:t>-Landau </a:t>
            </a:r>
            <a:r>
              <a:rPr lang="en-US" dirty="0" smtClean="0">
                <a:sym typeface="Symbol" panose="05050102010706020507" pitchFamily="18" charset="2"/>
              </a:rPr>
              <a:t>: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4992" y="239301"/>
                <a:ext cx="2548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𝐺𝐿</m:t>
                    </m:r>
                  </m:oMath>
                </a14:m>
                <a:r>
                  <a:rPr lang="en-US" dirty="0" smtClean="0"/>
                  <a:t> parameter:     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92" y="239301"/>
                <a:ext cx="2548133" cy="369332"/>
              </a:xfrm>
              <a:prstGeom prst="rect">
                <a:avLst/>
              </a:prstGeom>
              <a:blipFill>
                <a:blip r:embed="rId2"/>
                <a:stretch>
                  <a:fillRect l="-2153" t="-8197" r="-95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8321" y="1039442"/>
            <a:ext cx="3857636" cy="1123936"/>
            <a:chOff x="714375" y="1009650"/>
            <a:chExt cx="3857636" cy="1123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14375" y="1009650"/>
                  <a:ext cx="3789114" cy="306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dependence:         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75" y="1009650"/>
                  <a:ext cx="3789114" cy="306109"/>
                </a:xfrm>
                <a:prstGeom prst="rect">
                  <a:avLst/>
                </a:prstGeom>
                <a:blipFill>
                  <a:blip r:embed="rId3"/>
                  <a:stretch>
                    <a:fillRect l="-2254" t="-112000" r="-11916" b="-1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660847" y="1374244"/>
                  <a:ext cx="1911164" cy="3354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~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847" y="1374244"/>
                  <a:ext cx="1911164" cy="335476"/>
                </a:xfrm>
                <a:prstGeom prst="rect">
                  <a:avLst/>
                </a:prstGeom>
                <a:blipFill>
                  <a:blip r:embed="rId4"/>
                  <a:stretch>
                    <a:fillRect l="-2548" t="-134545" r="-27070" b="-17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31398" y="1856587"/>
                  <a:ext cx="15792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constant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398" y="1856587"/>
                  <a:ext cx="157921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861" t="-28261" r="-6950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973" y="2505479"/>
                <a:ext cx="1587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dependence: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3" y="2505479"/>
                <a:ext cx="1587294" cy="369332"/>
              </a:xfrm>
              <a:prstGeom prst="rect">
                <a:avLst/>
              </a:prstGeom>
              <a:blipFill>
                <a:blip r:embed="rId6"/>
                <a:stretch>
                  <a:fillRect t="-8197" r="-307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6310" y="2883426"/>
                <a:ext cx="1644617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10" y="2883426"/>
                <a:ext cx="1644617" cy="729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9502" y="3791209"/>
                <a:ext cx="5845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02" y="3791209"/>
                <a:ext cx="584519" cy="276999"/>
              </a:xfrm>
              <a:prstGeom prst="rect">
                <a:avLst/>
              </a:prstGeom>
              <a:blipFill>
                <a:blip r:embed="rId8"/>
                <a:stretch>
                  <a:fillRect l="-13542" t="-2222" r="-520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35536" y="4339543"/>
                <a:ext cx="1210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 smtClean="0"/>
                  <a:t> constant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36" y="4339543"/>
                <a:ext cx="1210781" cy="369332"/>
              </a:xfrm>
              <a:prstGeom prst="rect">
                <a:avLst/>
              </a:prstGeom>
              <a:blipFill>
                <a:blip r:embed="rId9"/>
                <a:stretch>
                  <a:fillRect t="-10000" r="-50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39014" y="3768952"/>
                <a:ext cx="1154226" cy="335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14" y="3768952"/>
                <a:ext cx="1154226" cy="335476"/>
              </a:xfrm>
              <a:prstGeom prst="rect">
                <a:avLst/>
              </a:prstGeom>
              <a:blipFill>
                <a:blip r:embed="rId10"/>
                <a:stretch>
                  <a:fillRect l="-5263" t="-132727" r="-45789" b="-17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8486" y="4217119"/>
                <a:ext cx="652166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486" y="4217119"/>
                <a:ext cx="652166" cy="525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51191" y="5296229"/>
            <a:ext cx="5417883" cy="1286540"/>
            <a:chOff x="714375" y="4573571"/>
            <a:chExt cx="5417883" cy="1286540"/>
          </a:xfrm>
        </p:grpSpPr>
        <p:grpSp>
          <p:nvGrpSpPr>
            <p:cNvPr id="17" name="Group 16"/>
            <p:cNvGrpSpPr/>
            <p:nvPr/>
          </p:nvGrpSpPr>
          <p:grpSpPr>
            <a:xfrm>
              <a:off x="714375" y="4573571"/>
              <a:ext cx="3425159" cy="1286540"/>
              <a:chOff x="714375" y="4478035"/>
              <a:chExt cx="3425159" cy="128654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14375" y="4848367"/>
                <a:ext cx="1295643" cy="369332"/>
                <a:chOff x="714375" y="4572000"/>
                <a:chExt cx="1295643" cy="369332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714375" y="4572000"/>
                  <a:ext cx="601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BCS:</a:t>
                  </a:r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588621" y="4618167"/>
                      <a:ext cx="42139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88621" y="4618167"/>
                      <a:ext cx="421397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246" r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1" name="Left Brace 20"/>
              <p:cNvSpPr/>
              <p:nvPr/>
            </p:nvSpPr>
            <p:spPr>
              <a:xfrm>
                <a:off x="2468528" y="4503943"/>
                <a:ext cx="268090" cy="1260632"/>
              </a:xfrm>
              <a:prstGeom prst="leftBrace">
                <a:avLst>
                  <a:gd name="adj1" fmla="val 52849"/>
                  <a:gd name="adj2" fmla="val 50000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877201" y="4478035"/>
                    <a:ext cx="1211037" cy="583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0.96   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7201" y="4478035"/>
                    <a:ext cx="1211037" cy="58323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877201" y="5227056"/>
                    <a:ext cx="1262333" cy="53751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0.72    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7201" y="5227056"/>
                    <a:ext cx="1262333" cy="53751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/>
            <p:cNvSpPr txBox="1"/>
            <p:nvPr/>
          </p:nvSpPr>
          <p:spPr>
            <a:xfrm>
              <a:off x="4950524" y="4626584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clean limit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3161" y="5274045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dirty limit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32700" y="2866635"/>
                <a:ext cx="1512017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00" y="2866635"/>
                <a:ext cx="1512017" cy="8222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64400" y="4192676"/>
                <a:ext cx="836832" cy="66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00" y="4192676"/>
                <a:ext cx="836832" cy="6630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38406" y="61465"/>
                <a:ext cx="1531766" cy="67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406" y="61465"/>
                <a:ext cx="1531766" cy="6755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685751" y="245229"/>
            <a:ext cx="1772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ratio of 2 lengths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42273" y="527893"/>
            <a:ext cx="5430325" cy="2517527"/>
            <a:chOff x="6342273" y="527893"/>
            <a:chExt cx="5430325" cy="2517527"/>
          </a:xfrm>
        </p:grpSpPr>
        <p:sp>
          <p:nvSpPr>
            <p:cNvPr id="70" name="Rectangle 69"/>
            <p:cNvSpPr/>
            <p:nvPr/>
          </p:nvSpPr>
          <p:spPr>
            <a:xfrm>
              <a:off x="7405041" y="1760922"/>
              <a:ext cx="3836785" cy="11915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424132" y="577413"/>
              <a:ext cx="3836785" cy="11915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342273" y="527893"/>
              <a:ext cx="5430325" cy="2517527"/>
              <a:chOff x="523250" y="6204986"/>
              <a:chExt cx="5430325" cy="150120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1588621" y="6209731"/>
                <a:ext cx="0" cy="14603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588621" y="7630382"/>
                <a:ext cx="3985223" cy="2843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23250" y="6393284"/>
                <a:ext cx="936603" cy="23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Type II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20878" y="7243084"/>
                <a:ext cx="854849" cy="23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Type I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90550" y="6799509"/>
                <a:ext cx="180951" cy="183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009626" y="6844525"/>
                    <a:ext cx="477587" cy="18352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9626" y="6844525"/>
                    <a:ext cx="477587" cy="18352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>
                <a:off x="1588621" y="6939886"/>
                <a:ext cx="384318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539760" y="6209731"/>
                <a:ext cx="38100" cy="144908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1590675" y="6587189"/>
                <a:ext cx="3781425" cy="1061386"/>
              </a:xfrm>
              <a:custGeom>
                <a:avLst/>
                <a:gdLst>
                  <a:gd name="connsiteX0" fmla="*/ 0 w 3781425"/>
                  <a:gd name="connsiteY0" fmla="*/ 1061386 h 1061386"/>
                  <a:gd name="connsiteX1" fmla="*/ 276225 w 3781425"/>
                  <a:gd name="connsiteY1" fmla="*/ 747061 h 1061386"/>
                  <a:gd name="connsiteX2" fmla="*/ 676275 w 3781425"/>
                  <a:gd name="connsiteY2" fmla="*/ 480361 h 1061386"/>
                  <a:gd name="connsiteX3" fmla="*/ 1104900 w 3781425"/>
                  <a:gd name="connsiteY3" fmla="*/ 299386 h 1061386"/>
                  <a:gd name="connsiteX4" fmla="*/ 1676400 w 3781425"/>
                  <a:gd name="connsiteY4" fmla="*/ 89836 h 1061386"/>
                  <a:gd name="connsiteX5" fmla="*/ 2276475 w 3781425"/>
                  <a:gd name="connsiteY5" fmla="*/ 23161 h 1061386"/>
                  <a:gd name="connsiteX6" fmla="*/ 3781425 w 3781425"/>
                  <a:gd name="connsiteY6" fmla="*/ 23161 h 106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81425" h="1061386">
                    <a:moveTo>
                      <a:pt x="0" y="1061386"/>
                    </a:moveTo>
                    <a:cubicBezTo>
                      <a:pt x="81756" y="952642"/>
                      <a:pt x="163513" y="843898"/>
                      <a:pt x="276225" y="747061"/>
                    </a:cubicBezTo>
                    <a:cubicBezTo>
                      <a:pt x="388938" y="650223"/>
                      <a:pt x="538163" y="554973"/>
                      <a:pt x="676275" y="480361"/>
                    </a:cubicBezTo>
                    <a:cubicBezTo>
                      <a:pt x="814387" y="405749"/>
                      <a:pt x="938213" y="364473"/>
                      <a:pt x="1104900" y="299386"/>
                    </a:cubicBezTo>
                    <a:cubicBezTo>
                      <a:pt x="1271587" y="234299"/>
                      <a:pt x="1481138" y="135873"/>
                      <a:pt x="1676400" y="89836"/>
                    </a:cubicBezTo>
                    <a:cubicBezTo>
                      <a:pt x="1871662" y="43799"/>
                      <a:pt x="1925638" y="34273"/>
                      <a:pt x="2276475" y="23161"/>
                    </a:cubicBezTo>
                    <a:cubicBezTo>
                      <a:pt x="2627312" y="12049"/>
                      <a:pt x="3692525" y="-22877"/>
                      <a:pt x="3781425" y="23161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637245" y="7522660"/>
                    <a:ext cx="190758" cy="1835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7245" y="7522660"/>
                    <a:ext cx="190758" cy="18352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1250" r="-3125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Freeform 40"/>
              <p:cNvSpPr/>
              <p:nvPr/>
            </p:nvSpPr>
            <p:spPr>
              <a:xfrm>
                <a:off x="1971674" y="6267450"/>
                <a:ext cx="3514725" cy="963466"/>
              </a:xfrm>
              <a:custGeom>
                <a:avLst/>
                <a:gdLst>
                  <a:gd name="connsiteX0" fmla="*/ 0 w 3390900"/>
                  <a:gd name="connsiteY0" fmla="*/ 0 h 963466"/>
                  <a:gd name="connsiteX1" fmla="*/ 190500 w 3390900"/>
                  <a:gd name="connsiteY1" fmla="*/ 371475 h 963466"/>
                  <a:gd name="connsiteX2" fmla="*/ 466725 w 3390900"/>
                  <a:gd name="connsiteY2" fmla="*/ 676275 h 963466"/>
                  <a:gd name="connsiteX3" fmla="*/ 723900 w 3390900"/>
                  <a:gd name="connsiteY3" fmla="*/ 809625 h 963466"/>
                  <a:gd name="connsiteX4" fmla="*/ 1028700 w 3390900"/>
                  <a:gd name="connsiteY4" fmla="*/ 885825 h 963466"/>
                  <a:gd name="connsiteX5" fmla="*/ 1657350 w 3390900"/>
                  <a:gd name="connsiteY5" fmla="*/ 962025 h 963466"/>
                  <a:gd name="connsiteX6" fmla="*/ 3390900 w 3390900"/>
                  <a:gd name="connsiteY6" fmla="*/ 942975 h 963466"/>
                  <a:gd name="connsiteX0" fmla="*/ 0 w 3390900"/>
                  <a:gd name="connsiteY0" fmla="*/ 0 h 963466"/>
                  <a:gd name="connsiteX1" fmla="*/ 142875 w 3390900"/>
                  <a:gd name="connsiteY1" fmla="*/ 419100 h 963466"/>
                  <a:gd name="connsiteX2" fmla="*/ 466725 w 3390900"/>
                  <a:gd name="connsiteY2" fmla="*/ 676275 h 963466"/>
                  <a:gd name="connsiteX3" fmla="*/ 723900 w 3390900"/>
                  <a:gd name="connsiteY3" fmla="*/ 809625 h 963466"/>
                  <a:gd name="connsiteX4" fmla="*/ 1028700 w 3390900"/>
                  <a:gd name="connsiteY4" fmla="*/ 885825 h 963466"/>
                  <a:gd name="connsiteX5" fmla="*/ 1657350 w 3390900"/>
                  <a:gd name="connsiteY5" fmla="*/ 962025 h 963466"/>
                  <a:gd name="connsiteX6" fmla="*/ 3390900 w 3390900"/>
                  <a:gd name="connsiteY6" fmla="*/ 942975 h 963466"/>
                  <a:gd name="connsiteX0" fmla="*/ 0 w 3514725"/>
                  <a:gd name="connsiteY0" fmla="*/ 0 h 963466"/>
                  <a:gd name="connsiteX1" fmla="*/ 266700 w 3514725"/>
                  <a:gd name="connsiteY1" fmla="*/ 419100 h 963466"/>
                  <a:gd name="connsiteX2" fmla="*/ 590550 w 3514725"/>
                  <a:gd name="connsiteY2" fmla="*/ 676275 h 963466"/>
                  <a:gd name="connsiteX3" fmla="*/ 847725 w 3514725"/>
                  <a:gd name="connsiteY3" fmla="*/ 809625 h 963466"/>
                  <a:gd name="connsiteX4" fmla="*/ 1152525 w 3514725"/>
                  <a:gd name="connsiteY4" fmla="*/ 885825 h 963466"/>
                  <a:gd name="connsiteX5" fmla="*/ 1781175 w 3514725"/>
                  <a:gd name="connsiteY5" fmla="*/ 962025 h 963466"/>
                  <a:gd name="connsiteX6" fmla="*/ 3514725 w 3514725"/>
                  <a:gd name="connsiteY6" fmla="*/ 942975 h 96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4725" h="963466">
                    <a:moveTo>
                      <a:pt x="0" y="0"/>
                    </a:moveTo>
                    <a:cubicBezTo>
                      <a:pt x="56356" y="129381"/>
                      <a:pt x="168275" y="306388"/>
                      <a:pt x="266700" y="419100"/>
                    </a:cubicBezTo>
                    <a:cubicBezTo>
                      <a:pt x="365125" y="531812"/>
                      <a:pt x="493713" y="611188"/>
                      <a:pt x="590550" y="676275"/>
                    </a:cubicBezTo>
                    <a:cubicBezTo>
                      <a:pt x="687387" y="741362"/>
                      <a:pt x="754063" y="774700"/>
                      <a:pt x="847725" y="809625"/>
                    </a:cubicBezTo>
                    <a:cubicBezTo>
                      <a:pt x="941387" y="844550"/>
                      <a:pt x="996950" y="860425"/>
                      <a:pt x="1152525" y="885825"/>
                    </a:cubicBezTo>
                    <a:cubicBezTo>
                      <a:pt x="1308100" y="911225"/>
                      <a:pt x="1387475" y="952500"/>
                      <a:pt x="1781175" y="962025"/>
                    </a:cubicBezTo>
                    <a:cubicBezTo>
                      <a:pt x="2174875" y="971550"/>
                      <a:pt x="3230563" y="930275"/>
                      <a:pt x="3514725" y="942975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209800" y="6229350"/>
                <a:ext cx="3276600" cy="1190625"/>
              </a:xfrm>
              <a:custGeom>
                <a:avLst/>
                <a:gdLst>
                  <a:gd name="connsiteX0" fmla="*/ 0 w 3276600"/>
                  <a:gd name="connsiteY0" fmla="*/ 0 h 1190625"/>
                  <a:gd name="connsiteX1" fmla="*/ 133350 w 3276600"/>
                  <a:gd name="connsiteY1" fmla="*/ 352425 h 1190625"/>
                  <a:gd name="connsiteX2" fmla="*/ 285750 w 3276600"/>
                  <a:gd name="connsiteY2" fmla="*/ 609600 h 1190625"/>
                  <a:gd name="connsiteX3" fmla="*/ 504825 w 3276600"/>
                  <a:gd name="connsiteY3" fmla="*/ 942975 h 1190625"/>
                  <a:gd name="connsiteX4" fmla="*/ 828675 w 3276600"/>
                  <a:gd name="connsiteY4" fmla="*/ 1114425 h 1190625"/>
                  <a:gd name="connsiteX5" fmla="*/ 1466850 w 3276600"/>
                  <a:gd name="connsiteY5" fmla="*/ 1190625 h 1190625"/>
                  <a:gd name="connsiteX6" fmla="*/ 3276600 w 3276600"/>
                  <a:gd name="connsiteY6" fmla="*/ 1162050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76600" h="1190625">
                    <a:moveTo>
                      <a:pt x="0" y="0"/>
                    </a:moveTo>
                    <a:cubicBezTo>
                      <a:pt x="42862" y="125412"/>
                      <a:pt x="85725" y="250825"/>
                      <a:pt x="133350" y="352425"/>
                    </a:cubicBezTo>
                    <a:cubicBezTo>
                      <a:pt x="180975" y="454025"/>
                      <a:pt x="223838" y="511175"/>
                      <a:pt x="285750" y="609600"/>
                    </a:cubicBezTo>
                    <a:cubicBezTo>
                      <a:pt x="347662" y="708025"/>
                      <a:pt x="414338" y="858838"/>
                      <a:pt x="504825" y="942975"/>
                    </a:cubicBezTo>
                    <a:cubicBezTo>
                      <a:pt x="595312" y="1027112"/>
                      <a:pt x="668338" y="1073150"/>
                      <a:pt x="828675" y="1114425"/>
                    </a:cubicBezTo>
                    <a:cubicBezTo>
                      <a:pt x="989012" y="1155700"/>
                      <a:pt x="1466850" y="1190625"/>
                      <a:pt x="1466850" y="1190625"/>
                    </a:cubicBezTo>
                    <a:lnTo>
                      <a:pt x="3276600" y="1162050"/>
                    </a:ln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294846" y="6204986"/>
                    <a:ext cx="2217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4846" y="6204986"/>
                    <a:ext cx="221792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324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46183" y="6401920"/>
                    <a:ext cx="179536" cy="1651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6183" y="6401920"/>
                    <a:ext cx="179536" cy="16517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3333" r="-300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782639" y="7031616"/>
                    <a:ext cx="1725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2639" y="7031616"/>
                    <a:ext cx="172548" cy="27699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50000" t="-2174" r="-42857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5425406" y="6415180"/>
                    <a:ext cx="441146" cy="23434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5406" y="6415180"/>
                    <a:ext cx="441146" cy="23434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778" b="-1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/>
                  <p:cNvSpPr/>
                  <p:nvPr/>
                </p:nvSpPr>
                <p:spPr>
                  <a:xfrm>
                    <a:off x="5473507" y="6999312"/>
                    <a:ext cx="480068" cy="2385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3507" y="6999312"/>
                    <a:ext cx="480068" cy="23858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5473507" y="7234134"/>
                    <a:ext cx="388696" cy="2385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3507" y="7234134"/>
                    <a:ext cx="388696" cy="23858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4" name="Rectangle 63"/>
          <p:cNvSpPr/>
          <p:nvPr/>
        </p:nvSpPr>
        <p:spPr>
          <a:xfrm>
            <a:off x="2033437" y="2505479"/>
            <a:ext cx="797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CLEAN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67844" y="2535854"/>
            <a:ext cx="8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DIRTY</a:t>
            </a:r>
            <a:endParaRPr lang="en-US" dirty="0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/>
          </p:nvPr>
        </p:nvGraphicFramePr>
        <p:xfrm>
          <a:off x="6635536" y="3239146"/>
          <a:ext cx="531721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443">
                  <a:extLst>
                    <a:ext uri="{9D8B030D-6E8A-4147-A177-3AD203B41FA5}">
                      <a16:colId xmlns:a16="http://schemas.microsoft.com/office/drawing/2014/main" val="3867783826"/>
                    </a:ext>
                  </a:extLst>
                </a:gridCol>
                <a:gridCol w="1063443">
                  <a:extLst>
                    <a:ext uri="{9D8B030D-6E8A-4147-A177-3AD203B41FA5}">
                      <a16:colId xmlns:a16="http://schemas.microsoft.com/office/drawing/2014/main" val="1755065111"/>
                    </a:ext>
                  </a:extLst>
                </a:gridCol>
                <a:gridCol w="1063443">
                  <a:extLst>
                    <a:ext uri="{9D8B030D-6E8A-4147-A177-3AD203B41FA5}">
                      <a16:colId xmlns:a16="http://schemas.microsoft.com/office/drawing/2014/main" val="2796312878"/>
                    </a:ext>
                  </a:extLst>
                </a:gridCol>
                <a:gridCol w="1063443">
                  <a:extLst>
                    <a:ext uri="{9D8B030D-6E8A-4147-A177-3AD203B41FA5}">
                      <a16:colId xmlns:a16="http://schemas.microsoft.com/office/drawing/2014/main" val="2883564814"/>
                    </a:ext>
                  </a:extLst>
                </a:gridCol>
                <a:gridCol w="1063443">
                  <a:extLst>
                    <a:ext uri="{9D8B030D-6E8A-4147-A177-3AD203B41FA5}">
                      <a16:colId xmlns:a16="http://schemas.microsoft.com/office/drawing/2014/main" val="517898481"/>
                    </a:ext>
                  </a:extLst>
                </a:gridCol>
              </a:tblGrid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Material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-25000" dirty="0" smtClean="0"/>
                        <a:t>c</a:t>
                      </a:r>
                      <a:r>
                        <a:rPr lang="en-US" sz="1600" dirty="0" smtClean="0"/>
                        <a:t>(K)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(nm)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600" baseline="-25000" dirty="0" smtClean="0">
                          <a:sym typeface="Symbol" panose="05050102010706020507" pitchFamily="18" charset="2"/>
                        </a:rPr>
                        <a:t>0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(nm)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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33323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63975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68246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76584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0303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PbBi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9953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NbTi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02132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Nb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dirty="0" smtClean="0"/>
                        <a:t>Sn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79583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YBCO (</a:t>
                      </a:r>
                      <a:r>
                        <a:rPr lang="en-US" sz="1600" dirty="0" err="1" smtClean="0"/>
                        <a:t>a,b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26318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YBCO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810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2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1" grpId="0"/>
      <p:bldP spid="12" grpId="0"/>
      <p:bldP spid="26" grpId="0"/>
      <p:bldP spid="27" grpId="0"/>
      <p:bldP spid="64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707" y="742478"/>
                <a:ext cx="7096540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GL equations couple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so expect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to depend on field penetration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07" y="742478"/>
                <a:ext cx="7096540" cy="404791"/>
              </a:xfrm>
              <a:prstGeom prst="rect">
                <a:avLst/>
              </a:prstGeom>
              <a:blipFill>
                <a:blip r:embed="rId3"/>
                <a:stretch>
                  <a:fillRect l="-773" t="-75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613438" y="159465"/>
            <a:ext cx="2610787" cy="1328331"/>
            <a:chOff x="8613438" y="159465"/>
            <a:chExt cx="2610787" cy="132833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382688" y="277573"/>
              <a:ext cx="9525" cy="12102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849686" y="159465"/>
                  <a:ext cx="16363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9686" y="159465"/>
                  <a:ext cx="16363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7037" r="-296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957682" y="461894"/>
                  <a:ext cx="2511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682" y="461894"/>
                  <a:ext cx="25115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1429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 flipV="1">
              <a:off x="9046071" y="677338"/>
              <a:ext cx="0" cy="4989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8613438" y="910635"/>
              <a:ext cx="2262218" cy="296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1022503" y="783694"/>
                  <a:ext cx="2017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2503" y="783694"/>
                  <a:ext cx="20172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5152" r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719096" y="252680"/>
                  <a:ext cx="3575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9096" y="252680"/>
                  <a:ext cx="357534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355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V="1">
              <a:off x="9407638" y="269267"/>
              <a:ext cx="171447" cy="1385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9453014" y="368727"/>
              <a:ext cx="250103" cy="17049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474311" y="514910"/>
              <a:ext cx="251274" cy="17405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497325" y="381579"/>
              <a:ext cx="664135" cy="43481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9518772" y="376439"/>
              <a:ext cx="839549" cy="54315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9497324" y="641747"/>
              <a:ext cx="782021" cy="51845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9553619" y="785586"/>
              <a:ext cx="782021" cy="51845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609913" y="919654"/>
              <a:ext cx="782021" cy="51845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893434" y="1052488"/>
              <a:ext cx="557899" cy="37022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196728" y="1198872"/>
              <a:ext cx="250103" cy="17049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343620" y="3475713"/>
                <a:ext cx="4327787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=− 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  −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400" b="0" i="1" baseline="-2500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620" y="3475713"/>
                <a:ext cx="4327787" cy="62292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561911" y="5585147"/>
                <a:ext cx="6049669" cy="750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{1− </m:t>
                    </m:r>
                    <m:box>
                      <m:box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box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box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11" y="5585147"/>
                <a:ext cx="6049669" cy="7504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2691156" y="4375226"/>
                <a:ext cx="4517134" cy="691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 </m:t>
                          </m:r>
                          <m:box>
                            <m:box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156" y="4375226"/>
                <a:ext cx="4517134" cy="691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78977" y="3402177"/>
                <a:ext cx="2999088" cy="635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977" y="3402177"/>
                <a:ext cx="2999088" cy="6354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61911" y="2066060"/>
                <a:ext cx="9261065" cy="681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Assume </a:t>
                </a:r>
                <a:r>
                  <a:rPr lang="en-US" dirty="0">
                    <a:sym typeface="Symbol" panose="05050102010706020507" pitchFamily="18" charset="2"/>
                  </a:rPr>
                  <a:t>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</m:t>
                    </m:r>
                  </m:oMath>
                </a14:m>
                <a:r>
                  <a:rPr lang="en-US" dirty="0"/>
                  <a:t>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neglect terms in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to get an estimate for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11" y="2066060"/>
                <a:ext cx="9261065" cy="681790"/>
              </a:xfrm>
              <a:prstGeom prst="rect">
                <a:avLst/>
              </a:prstGeom>
              <a:blipFill>
                <a:blip r:embed="rId13"/>
                <a:stretch>
                  <a:fillRect l="-527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14709" y="286015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1573612" y="2702571"/>
                <a:ext cx="1666738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 =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𝑚𝑐</m:t>
                              </m:r>
                            </m:den>
                          </m:f>
                        </m:e>
                      </m:box>
                      <m:acc>
                        <m:accPr>
                          <m:chr m:val="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2" y="2702571"/>
                <a:ext cx="1666738" cy="5775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4184650" y="2955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84650" y="2955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4184650" y="29559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84650" y="29559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73612" y="4407563"/>
                <a:ext cx="1210075" cy="643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box>
                      <m:r>
                        <a:rPr lang="en-US" sz="2600" i="1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2" y="4407563"/>
                <a:ext cx="1210075" cy="6438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61911" y="4522119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GL1: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425570" y="1467159"/>
                <a:ext cx="40892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THICK SAMPLE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≫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0" y="1467159"/>
                <a:ext cx="4089279" cy="369332"/>
              </a:xfrm>
              <a:prstGeom prst="rect">
                <a:avLst/>
              </a:prstGeom>
              <a:blipFill>
                <a:blip r:embed="rId20"/>
                <a:stretch>
                  <a:fillRect l="-13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4709" y="128687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Variation of Order Parameter near a surface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69222" y="143263"/>
                <a:ext cx="1601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 (Type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222" y="143263"/>
                <a:ext cx="1601079" cy="369332"/>
              </a:xfrm>
              <a:prstGeom prst="rect">
                <a:avLst/>
              </a:prstGeom>
              <a:blipFill>
                <a:blip r:embed="rId21"/>
                <a:stretch>
                  <a:fillRect l="-1141" t="-11667" r="-19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081310" y="5555779"/>
            <a:ext cx="4832028" cy="498213"/>
            <a:chOff x="7081310" y="5555779"/>
            <a:chExt cx="4832028" cy="4982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/>
                <p:cNvSpPr/>
                <p:nvPr/>
              </p:nvSpPr>
              <p:spPr>
                <a:xfrm>
                  <a:off x="7081310" y="5585147"/>
                  <a:ext cx="4832028" cy="43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B.C. </a:t>
                  </a:r>
                  <a:r>
                    <a:rPr lang="en-US" sz="2000" dirty="0" smtClean="0"/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</m:oMath>
                  </a14:m>
                  <a:r>
                    <a:rPr lang="en-US" sz="2000" dirty="0" smtClean="0"/>
                    <a:t>                    at  </a:t>
                  </a:r>
                  <a:r>
                    <a:rPr lang="en-US" sz="2000" dirty="0"/>
                    <a:t>surface</a:t>
                  </a:r>
                </a:p>
              </p:txBody>
            </p:sp>
          </mc:Choice>
          <mc:Fallback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10" y="5585147"/>
                  <a:ext cx="4832028" cy="439479"/>
                </a:xfrm>
                <a:prstGeom prst="rect">
                  <a:avLst/>
                </a:prstGeom>
                <a:blipFill>
                  <a:blip r:embed="rId22"/>
                  <a:stretch>
                    <a:fillRect l="-1389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9609246" y="5555779"/>
                  <a:ext cx="942501" cy="4982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  0</m:t>
                            </m:r>
                          </m:e>
                        </m:box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246" y="5555779"/>
                  <a:ext cx="942501" cy="498213"/>
                </a:xfrm>
                <a:prstGeom prst="rect">
                  <a:avLst/>
                </a:prstGeom>
                <a:blipFill>
                  <a:blip r:embed="rId23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410146" y="1423814"/>
            <a:ext cx="1558504" cy="38282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16024" y="3967163"/>
            <a:ext cx="1175264" cy="490537"/>
          </a:xfrm>
          <a:prstGeom prst="straightConnector1">
            <a:avLst/>
          </a:prstGeom>
          <a:ln w="28575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8" grpId="0"/>
      <p:bldP spid="27" grpId="0"/>
      <p:bldP spid="28" grpId="0"/>
      <p:bldP spid="3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31536" y="1319276"/>
                <a:ext cx="6639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Double exponential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36" y="1319276"/>
                <a:ext cx="6639339" cy="369332"/>
              </a:xfrm>
              <a:prstGeom prst="rect">
                <a:avLst/>
              </a:prstGeom>
              <a:blipFill>
                <a:blip r:embed="rId3"/>
                <a:stretch>
                  <a:fillRect l="-8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08397" y="2210141"/>
            <a:ext cx="417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Suppression of order parameter in field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214114" y="162717"/>
            <a:ext cx="3740202" cy="2006192"/>
            <a:chOff x="1510071" y="316964"/>
            <a:chExt cx="3740202" cy="2006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10071" y="316964"/>
                  <a:ext cx="2426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1" y="316964"/>
                  <a:ext cx="24263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5000" r="-37500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666799" y="796035"/>
                  <a:ext cx="4175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799" y="796035"/>
                  <a:ext cx="417550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1589161" y="587310"/>
              <a:ext cx="3661112" cy="1735846"/>
              <a:chOff x="1631441" y="658729"/>
              <a:chExt cx="3661112" cy="173584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657273" y="903393"/>
                <a:ext cx="1524000" cy="1111156"/>
              </a:xfrm>
              <a:custGeom>
                <a:avLst/>
                <a:gdLst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38175 h 1106968"/>
                  <a:gd name="connsiteX6" fmla="*/ 581025 w 1524000"/>
                  <a:gd name="connsiteY6" fmla="*/ 762000 h 1106968"/>
                  <a:gd name="connsiteX7" fmla="*/ 781050 w 1524000"/>
                  <a:gd name="connsiteY7" fmla="*/ 866775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54844 h 1106968"/>
                  <a:gd name="connsiteX6" fmla="*/ 581025 w 1524000"/>
                  <a:gd name="connsiteY6" fmla="*/ 762000 h 1106968"/>
                  <a:gd name="connsiteX7" fmla="*/ 781050 w 1524000"/>
                  <a:gd name="connsiteY7" fmla="*/ 866775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54844 h 1106968"/>
                  <a:gd name="connsiteX6" fmla="*/ 583406 w 1524000"/>
                  <a:gd name="connsiteY6" fmla="*/ 762000 h 1106968"/>
                  <a:gd name="connsiteX7" fmla="*/ 781050 w 1524000"/>
                  <a:gd name="connsiteY7" fmla="*/ 866775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06968"/>
                  <a:gd name="connsiteX1" fmla="*/ 47625 w 1524000"/>
                  <a:gd name="connsiteY1" fmla="*/ 114300 h 1106968"/>
                  <a:gd name="connsiteX2" fmla="*/ 114300 w 1524000"/>
                  <a:gd name="connsiteY2" fmla="*/ 257175 h 1106968"/>
                  <a:gd name="connsiteX3" fmla="*/ 200025 w 1524000"/>
                  <a:gd name="connsiteY3" fmla="*/ 381000 h 1106968"/>
                  <a:gd name="connsiteX4" fmla="*/ 361950 w 1524000"/>
                  <a:gd name="connsiteY4" fmla="*/ 561975 h 1106968"/>
                  <a:gd name="connsiteX5" fmla="*/ 457200 w 1524000"/>
                  <a:gd name="connsiteY5" fmla="*/ 654844 h 1106968"/>
                  <a:gd name="connsiteX6" fmla="*/ 583406 w 1524000"/>
                  <a:gd name="connsiteY6" fmla="*/ 762000 h 1106968"/>
                  <a:gd name="connsiteX7" fmla="*/ 766763 w 1524000"/>
                  <a:gd name="connsiteY7" fmla="*/ 869156 h 1106968"/>
                  <a:gd name="connsiteX8" fmla="*/ 981075 w 1524000"/>
                  <a:gd name="connsiteY8" fmla="*/ 971550 h 1106968"/>
                  <a:gd name="connsiteX9" fmla="*/ 1171575 w 1524000"/>
                  <a:gd name="connsiteY9" fmla="*/ 1047750 h 1106968"/>
                  <a:gd name="connsiteX10" fmla="*/ 1438275 w 1524000"/>
                  <a:gd name="connsiteY10" fmla="*/ 1104900 h 1106968"/>
                  <a:gd name="connsiteX11" fmla="*/ 1524000 w 1524000"/>
                  <a:gd name="connsiteY11" fmla="*/ 1095375 h 1106968"/>
                  <a:gd name="connsiteX0" fmla="*/ 0 w 1524000"/>
                  <a:gd name="connsiteY0" fmla="*/ 0 h 1111156"/>
                  <a:gd name="connsiteX1" fmla="*/ 47625 w 1524000"/>
                  <a:gd name="connsiteY1" fmla="*/ 114300 h 1111156"/>
                  <a:gd name="connsiteX2" fmla="*/ 114300 w 1524000"/>
                  <a:gd name="connsiteY2" fmla="*/ 257175 h 1111156"/>
                  <a:gd name="connsiteX3" fmla="*/ 200025 w 1524000"/>
                  <a:gd name="connsiteY3" fmla="*/ 381000 h 1111156"/>
                  <a:gd name="connsiteX4" fmla="*/ 361950 w 1524000"/>
                  <a:gd name="connsiteY4" fmla="*/ 561975 h 1111156"/>
                  <a:gd name="connsiteX5" fmla="*/ 457200 w 1524000"/>
                  <a:gd name="connsiteY5" fmla="*/ 654844 h 1111156"/>
                  <a:gd name="connsiteX6" fmla="*/ 583406 w 1524000"/>
                  <a:gd name="connsiteY6" fmla="*/ 762000 h 1111156"/>
                  <a:gd name="connsiteX7" fmla="*/ 766763 w 1524000"/>
                  <a:gd name="connsiteY7" fmla="*/ 869156 h 1111156"/>
                  <a:gd name="connsiteX8" fmla="*/ 981075 w 1524000"/>
                  <a:gd name="connsiteY8" fmla="*/ 971550 h 1111156"/>
                  <a:gd name="connsiteX9" fmla="*/ 1171575 w 1524000"/>
                  <a:gd name="connsiteY9" fmla="*/ 1047750 h 1111156"/>
                  <a:gd name="connsiteX10" fmla="*/ 1438275 w 1524000"/>
                  <a:gd name="connsiteY10" fmla="*/ 1104900 h 1111156"/>
                  <a:gd name="connsiteX11" fmla="*/ 1524000 w 1524000"/>
                  <a:gd name="connsiteY11" fmla="*/ 1109663 h 1111156"/>
                  <a:gd name="connsiteX0" fmla="*/ 0 w 1524000"/>
                  <a:gd name="connsiteY0" fmla="*/ 0 h 1111156"/>
                  <a:gd name="connsiteX1" fmla="*/ 42862 w 1524000"/>
                  <a:gd name="connsiteY1" fmla="*/ 119063 h 1111156"/>
                  <a:gd name="connsiteX2" fmla="*/ 114300 w 1524000"/>
                  <a:gd name="connsiteY2" fmla="*/ 257175 h 1111156"/>
                  <a:gd name="connsiteX3" fmla="*/ 200025 w 1524000"/>
                  <a:gd name="connsiteY3" fmla="*/ 381000 h 1111156"/>
                  <a:gd name="connsiteX4" fmla="*/ 361950 w 1524000"/>
                  <a:gd name="connsiteY4" fmla="*/ 561975 h 1111156"/>
                  <a:gd name="connsiteX5" fmla="*/ 457200 w 1524000"/>
                  <a:gd name="connsiteY5" fmla="*/ 654844 h 1111156"/>
                  <a:gd name="connsiteX6" fmla="*/ 583406 w 1524000"/>
                  <a:gd name="connsiteY6" fmla="*/ 762000 h 1111156"/>
                  <a:gd name="connsiteX7" fmla="*/ 766763 w 1524000"/>
                  <a:gd name="connsiteY7" fmla="*/ 869156 h 1111156"/>
                  <a:gd name="connsiteX8" fmla="*/ 981075 w 1524000"/>
                  <a:gd name="connsiteY8" fmla="*/ 971550 h 1111156"/>
                  <a:gd name="connsiteX9" fmla="*/ 1171575 w 1524000"/>
                  <a:gd name="connsiteY9" fmla="*/ 1047750 h 1111156"/>
                  <a:gd name="connsiteX10" fmla="*/ 1438275 w 1524000"/>
                  <a:gd name="connsiteY10" fmla="*/ 1104900 h 1111156"/>
                  <a:gd name="connsiteX11" fmla="*/ 1524000 w 1524000"/>
                  <a:gd name="connsiteY11" fmla="*/ 1109663 h 111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0" h="1111156">
                    <a:moveTo>
                      <a:pt x="0" y="0"/>
                    </a:moveTo>
                    <a:cubicBezTo>
                      <a:pt x="14287" y="35719"/>
                      <a:pt x="23812" y="76201"/>
                      <a:pt x="42862" y="119063"/>
                    </a:cubicBezTo>
                    <a:cubicBezTo>
                      <a:pt x="61912" y="161926"/>
                      <a:pt x="88106" y="213519"/>
                      <a:pt x="114300" y="257175"/>
                    </a:cubicBezTo>
                    <a:cubicBezTo>
                      <a:pt x="140494" y="300831"/>
                      <a:pt x="158750" y="330200"/>
                      <a:pt x="200025" y="381000"/>
                    </a:cubicBezTo>
                    <a:cubicBezTo>
                      <a:pt x="241300" y="431800"/>
                      <a:pt x="319088" y="516334"/>
                      <a:pt x="361950" y="561975"/>
                    </a:cubicBezTo>
                    <a:cubicBezTo>
                      <a:pt x="404813" y="607616"/>
                      <a:pt x="420291" y="621506"/>
                      <a:pt x="457200" y="654844"/>
                    </a:cubicBezTo>
                    <a:cubicBezTo>
                      <a:pt x="494109" y="688182"/>
                      <a:pt x="531812" y="726281"/>
                      <a:pt x="583406" y="762000"/>
                    </a:cubicBezTo>
                    <a:cubicBezTo>
                      <a:pt x="635000" y="797719"/>
                      <a:pt x="700485" y="834231"/>
                      <a:pt x="766763" y="869156"/>
                    </a:cubicBezTo>
                    <a:cubicBezTo>
                      <a:pt x="833041" y="904081"/>
                      <a:pt x="913606" y="941784"/>
                      <a:pt x="981075" y="971550"/>
                    </a:cubicBezTo>
                    <a:cubicBezTo>
                      <a:pt x="1048544" y="1001316"/>
                      <a:pt x="1095375" y="1025525"/>
                      <a:pt x="1171575" y="1047750"/>
                    </a:cubicBezTo>
                    <a:cubicBezTo>
                      <a:pt x="1247775" y="1069975"/>
                      <a:pt x="1379538" y="1094581"/>
                      <a:pt x="1438275" y="1104900"/>
                    </a:cubicBezTo>
                    <a:cubicBezTo>
                      <a:pt x="1497012" y="1115219"/>
                      <a:pt x="1524000" y="1109663"/>
                      <a:pt x="1524000" y="1109663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631441" y="658729"/>
                <a:ext cx="3661112" cy="1735846"/>
                <a:chOff x="1617736" y="657295"/>
                <a:chExt cx="3661112" cy="173584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617736" y="657295"/>
                  <a:ext cx="3661112" cy="1735846"/>
                  <a:chOff x="1617736" y="657295"/>
                  <a:chExt cx="3661112" cy="1735846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1617736" y="657295"/>
                    <a:ext cx="3661112" cy="1735846"/>
                    <a:chOff x="1603408" y="650521"/>
                    <a:chExt cx="3661112" cy="1735846"/>
                  </a:xfrm>
                </p:grpSpPr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V="1">
                      <a:off x="1619173" y="650521"/>
                      <a:ext cx="0" cy="1381071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flipV="1">
                      <a:off x="1609646" y="2031593"/>
                      <a:ext cx="3305177" cy="2154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Rectangle 31"/>
                        <p:cNvSpPr/>
                        <p:nvPr/>
                      </p:nvSpPr>
                      <p:spPr>
                        <a:xfrm>
                          <a:off x="2165681" y="1993374"/>
                          <a:ext cx="452816" cy="392993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2000" baseline="-25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2" name="Rectangle 3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165681" y="1993374"/>
                          <a:ext cx="452816" cy="39299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b="-307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3" name="TextBox 32"/>
                        <p:cNvSpPr txBox="1"/>
                        <p:nvPr/>
                      </p:nvSpPr>
                      <p:spPr>
                        <a:xfrm>
                          <a:off x="3605205" y="2044363"/>
                          <a:ext cx="19114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3" name="TextBox 3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05205" y="2044363"/>
                          <a:ext cx="191142" cy="307777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48387" r="-41935" b="-34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5062798" y="1884846"/>
                          <a:ext cx="20172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062798" y="1884846"/>
                          <a:ext cx="201722" cy="307777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 l="-18182" r="-121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35" name="Freeform 34"/>
                    <p:cNvSpPr/>
                    <p:nvPr/>
                  </p:nvSpPr>
                  <p:spPr>
                    <a:xfrm>
                      <a:off x="1603408" y="909157"/>
                      <a:ext cx="2962275" cy="657225"/>
                    </a:xfrm>
                    <a:custGeom>
                      <a:avLst/>
                      <a:gdLst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581025 w 2962275"/>
                        <a:gd name="connsiteY3" fmla="*/ 619125 h 657225"/>
                        <a:gd name="connsiteX4" fmla="*/ 809625 w 2962275"/>
                        <a:gd name="connsiteY4" fmla="*/ 552450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09625 w 2962275"/>
                        <a:gd name="connsiteY4" fmla="*/ 552450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09625 w 2962275"/>
                        <a:gd name="connsiteY4" fmla="*/ 552450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28700 w 2962275"/>
                        <a:gd name="connsiteY5" fmla="*/ 485775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31081 w 2962275"/>
                        <a:gd name="connsiteY5" fmla="*/ 483394 h 657225"/>
                        <a:gd name="connsiteX6" fmla="*/ 1247775 w 2962275"/>
                        <a:gd name="connsiteY6" fmla="*/ 390525 h 657225"/>
                        <a:gd name="connsiteX7" fmla="*/ 1514475 w 2962275"/>
                        <a:gd name="connsiteY7" fmla="*/ 295275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31081 w 2962275"/>
                        <a:gd name="connsiteY5" fmla="*/ 483394 h 657225"/>
                        <a:gd name="connsiteX6" fmla="*/ 1247775 w 2962275"/>
                        <a:gd name="connsiteY6" fmla="*/ 390525 h 657225"/>
                        <a:gd name="connsiteX7" fmla="*/ 1473994 w 2962275"/>
                        <a:gd name="connsiteY7" fmla="*/ 311944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  <a:gd name="connsiteX0" fmla="*/ 0 w 2962275"/>
                        <a:gd name="connsiteY0" fmla="*/ 657225 h 657225"/>
                        <a:gd name="connsiteX1" fmla="*/ 285750 w 2962275"/>
                        <a:gd name="connsiteY1" fmla="*/ 657225 h 657225"/>
                        <a:gd name="connsiteX2" fmla="*/ 438150 w 2962275"/>
                        <a:gd name="connsiteY2" fmla="*/ 647700 h 657225"/>
                        <a:gd name="connsiteX3" fmla="*/ 635793 w 2962275"/>
                        <a:gd name="connsiteY3" fmla="*/ 609600 h 657225"/>
                        <a:gd name="connsiteX4" fmla="*/ 814388 w 2962275"/>
                        <a:gd name="connsiteY4" fmla="*/ 554831 h 657225"/>
                        <a:gd name="connsiteX5" fmla="*/ 1031081 w 2962275"/>
                        <a:gd name="connsiteY5" fmla="*/ 483394 h 657225"/>
                        <a:gd name="connsiteX6" fmla="*/ 1252538 w 2962275"/>
                        <a:gd name="connsiteY6" fmla="*/ 392907 h 657225"/>
                        <a:gd name="connsiteX7" fmla="*/ 1473994 w 2962275"/>
                        <a:gd name="connsiteY7" fmla="*/ 311944 h 657225"/>
                        <a:gd name="connsiteX8" fmla="*/ 1876425 w 2962275"/>
                        <a:gd name="connsiteY8" fmla="*/ 190500 h 657225"/>
                        <a:gd name="connsiteX9" fmla="*/ 2190750 w 2962275"/>
                        <a:gd name="connsiteY9" fmla="*/ 114300 h 657225"/>
                        <a:gd name="connsiteX10" fmla="*/ 2495550 w 2962275"/>
                        <a:gd name="connsiteY10" fmla="*/ 38100 h 657225"/>
                        <a:gd name="connsiteX11" fmla="*/ 2733675 w 2962275"/>
                        <a:gd name="connsiteY11" fmla="*/ 9525 h 657225"/>
                        <a:gd name="connsiteX12" fmla="*/ 2962275 w 2962275"/>
                        <a:gd name="connsiteY12" fmla="*/ 0 h 657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962275" h="657225">
                          <a:moveTo>
                            <a:pt x="0" y="657225"/>
                          </a:moveTo>
                          <a:lnTo>
                            <a:pt x="285750" y="657225"/>
                          </a:lnTo>
                          <a:cubicBezTo>
                            <a:pt x="358775" y="655638"/>
                            <a:pt x="379809" y="655638"/>
                            <a:pt x="438150" y="647700"/>
                          </a:cubicBezTo>
                          <a:cubicBezTo>
                            <a:pt x="496491" y="639762"/>
                            <a:pt x="573087" y="625078"/>
                            <a:pt x="635793" y="609600"/>
                          </a:cubicBezTo>
                          <a:cubicBezTo>
                            <a:pt x="698499" y="594122"/>
                            <a:pt x="748507" y="575865"/>
                            <a:pt x="814388" y="554831"/>
                          </a:cubicBezTo>
                          <a:cubicBezTo>
                            <a:pt x="880269" y="533797"/>
                            <a:pt x="958056" y="510381"/>
                            <a:pt x="1031081" y="483394"/>
                          </a:cubicBezTo>
                          <a:cubicBezTo>
                            <a:pt x="1104106" y="456407"/>
                            <a:pt x="1178719" y="421482"/>
                            <a:pt x="1252538" y="392907"/>
                          </a:cubicBezTo>
                          <a:cubicBezTo>
                            <a:pt x="1326357" y="364332"/>
                            <a:pt x="1370013" y="345679"/>
                            <a:pt x="1473994" y="311944"/>
                          </a:cubicBezTo>
                          <a:cubicBezTo>
                            <a:pt x="1577975" y="278210"/>
                            <a:pt x="1756966" y="223441"/>
                            <a:pt x="1876425" y="190500"/>
                          </a:cubicBezTo>
                          <a:cubicBezTo>
                            <a:pt x="1995884" y="157559"/>
                            <a:pt x="2190750" y="114300"/>
                            <a:pt x="2190750" y="114300"/>
                          </a:cubicBezTo>
                          <a:cubicBezTo>
                            <a:pt x="2293937" y="88900"/>
                            <a:pt x="2405063" y="55562"/>
                            <a:pt x="2495550" y="38100"/>
                          </a:cubicBezTo>
                          <a:cubicBezTo>
                            <a:pt x="2586038" y="20637"/>
                            <a:pt x="2655888" y="15875"/>
                            <a:pt x="2733675" y="9525"/>
                          </a:cubicBezTo>
                          <a:cubicBezTo>
                            <a:pt x="2811462" y="3175"/>
                            <a:pt x="2886868" y="1587"/>
                            <a:pt x="2962275" y="0"/>
                          </a:cubicBezTo>
                        </a:path>
                      </a:pathLst>
                    </a:cu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/>
                    </a:p>
                  </p:txBody>
                </p:sp>
              </p:grpSp>
              <p:sp>
                <p:nvSpPr>
                  <p:cNvPr id="20" name="Freeform 19"/>
                  <p:cNvSpPr/>
                  <p:nvPr/>
                </p:nvSpPr>
                <p:spPr>
                  <a:xfrm>
                    <a:off x="1635842" y="883810"/>
                    <a:ext cx="3012282" cy="422661"/>
                  </a:xfrm>
                  <a:custGeom>
                    <a:avLst/>
                    <a:gdLst>
                      <a:gd name="connsiteX0" fmla="*/ 0 w 3019425"/>
                      <a:gd name="connsiteY0" fmla="*/ 396247 h 424957"/>
                      <a:gd name="connsiteX1" fmla="*/ 114300 w 3019425"/>
                      <a:gd name="connsiteY1" fmla="*/ 424822 h 424957"/>
                      <a:gd name="connsiteX2" fmla="*/ 257175 w 3019425"/>
                      <a:gd name="connsiteY2" fmla="*/ 405772 h 424957"/>
                      <a:gd name="connsiteX3" fmla="*/ 419100 w 3019425"/>
                      <a:gd name="connsiteY3" fmla="*/ 377197 h 424957"/>
                      <a:gd name="connsiteX4" fmla="*/ 542925 w 3019425"/>
                      <a:gd name="connsiteY4" fmla="*/ 348622 h 424957"/>
                      <a:gd name="connsiteX5" fmla="*/ 647700 w 3019425"/>
                      <a:gd name="connsiteY5" fmla="*/ 320047 h 424957"/>
                      <a:gd name="connsiteX6" fmla="*/ 733425 w 3019425"/>
                      <a:gd name="connsiteY6" fmla="*/ 291472 h 424957"/>
                      <a:gd name="connsiteX7" fmla="*/ 866775 w 3019425"/>
                      <a:gd name="connsiteY7" fmla="*/ 262897 h 424957"/>
                      <a:gd name="connsiteX8" fmla="*/ 1019175 w 3019425"/>
                      <a:gd name="connsiteY8" fmla="*/ 234322 h 424957"/>
                      <a:gd name="connsiteX9" fmla="*/ 1162050 w 3019425"/>
                      <a:gd name="connsiteY9" fmla="*/ 177172 h 424957"/>
                      <a:gd name="connsiteX10" fmla="*/ 1333500 w 3019425"/>
                      <a:gd name="connsiteY10" fmla="*/ 148597 h 424957"/>
                      <a:gd name="connsiteX11" fmla="*/ 1543050 w 3019425"/>
                      <a:gd name="connsiteY11" fmla="*/ 110497 h 424957"/>
                      <a:gd name="connsiteX12" fmla="*/ 1866900 w 3019425"/>
                      <a:gd name="connsiteY12" fmla="*/ 72397 h 424957"/>
                      <a:gd name="connsiteX13" fmla="*/ 2047875 w 3019425"/>
                      <a:gd name="connsiteY13" fmla="*/ 53347 h 424957"/>
                      <a:gd name="connsiteX14" fmla="*/ 2257425 w 3019425"/>
                      <a:gd name="connsiteY14" fmla="*/ 34297 h 424957"/>
                      <a:gd name="connsiteX15" fmla="*/ 2457450 w 3019425"/>
                      <a:gd name="connsiteY15" fmla="*/ 24772 h 424957"/>
                      <a:gd name="connsiteX16" fmla="*/ 2657475 w 3019425"/>
                      <a:gd name="connsiteY16" fmla="*/ 24772 h 424957"/>
                      <a:gd name="connsiteX17" fmla="*/ 2828925 w 3019425"/>
                      <a:gd name="connsiteY17" fmla="*/ 5722 h 424957"/>
                      <a:gd name="connsiteX18" fmla="*/ 3019425 w 3019425"/>
                      <a:gd name="connsiteY18" fmla="*/ 5722 h 424957"/>
                      <a:gd name="connsiteX0" fmla="*/ 0 w 3012282"/>
                      <a:gd name="connsiteY0" fmla="*/ 415297 h 426067"/>
                      <a:gd name="connsiteX1" fmla="*/ 107157 w 3012282"/>
                      <a:gd name="connsiteY1" fmla="*/ 424822 h 426067"/>
                      <a:gd name="connsiteX2" fmla="*/ 250032 w 3012282"/>
                      <a:gd name="connsiteY2" fmla="*/ 405772 h 426067"/>
                      <a:gd name="connsiteX3" fmla="*/ 411957 w 3012282"/>
                      <a:gd name="connsiteY3" fmla="*/ 377197 h 426067"/>
                      <a:gd name="connsiteX4" fmla="*/ 535782 w 3012282"/>
                      <a:gd name="connsiteY4" fmla="*/ 348622 h 426067"/>
                      <a:gd name="connsiteX5" fmla="*/ 640557 w 3012282"/>
                      <a:gd name="connsiteY5" fmla="*/ 320047 h 426067"/>
                      <a:gd name="connsiteX6" fmla="*/ 726282 w 3012282"/>
                      <a:gd name="connsiteY6" fmla="*/ 291472 h 426067"/>
                      <a:gd name="connsiteX7" fmla="*/ 859632 w 3012282"/>
                      <a:gd name="connsiteY7" fmla="*/ 262897 h 426067"/>
                      <a:gd name="connsiteX8" fmla="*/ 1012032 w 3012282"/>
                      <a:gd name="connsiteY8" fmla="*/ 234322 h 426067"/>
                      <a:gd name="connsiteX9" fmla="*/ 1154907 w 3012282"/>
                      <a:gd name="connsiteY9" fmla="*/ 177172 h 426067"/>
                      <a:gd name="connsiteX10" fmla="*/ 1326357 w 3012282"/>
                      <a:gd name="connsiteY10" fmla="*/ 148597 h 426067"/>
                      <a:gd name="connsiteX11" fmla="*/ 1535907 w 3012282"/>
                      <a:gd name="connsiteY11" fmla="*/ 110497 h 426067"/>
                      <a:gd name="connsiteX12" fmla="*/ 1859757 w 3012282"/>
                      <a:gd name="connsiteY12" fmla="*/ 72397 h 426067"/>
                      <a:gd name="connsiteX13" fmla="*/ 2040732 w 3012282"/>
                      <a:gd name="connsiteY13" fmla="*/ 53347 h 426067"/>
                      <a:gd name="connsiteX14" fmla="*/ 2250282 w 3012282"/>
                      <a:gd name="connsiteY14" fmla="*/ 34297 h 426067"/>
                      <a:gd name="connsiteX15" fmla="*/ 2450307 w 3012282"/>
                      <a:gd name="connsiteY15" fmla="*/ 24772 h 426067"/>
                      <a:gd name="connsiteX16" fmla="*/ 2650332 w 3012282"/>
                      <a:gd name="connsiteY16" fmla="*/ 24772 h 426067"/>
                      <a:gd name="connsiteX17" fmla="*/ 2821782 w 3012282"/>
                      <a:gd name="connsiteY17" fmla="*/ 5722 h 426067"/>
                      <a:gd name="connsiteX18" fmla="*/ 3012282 w 3012282"/>
                      <a:gd name="connsiteY18" fmla="*/ 5722 h 426067"/>
                      <a:gd name="connsiteX0" fmla="*/ 0 w 3012282"/>
                      <a:gd name="connsiteY0" fmla="*/ 415297 h 424967"/>
                      <a:gd name="connsiteX1" fmla="*/ 107157 w 3012282"/>
                      <a:gd name="connsiteY1" fmla="*/ 424822 h 424967"/>
                      <a:gd name="connsiteX2" fmla="*/ 250032 w 3012282"/>
                      <a:gd name="connsiteY2" fmla="*/ 405772 h 424967"/>
                      <a:gd name="connsiteX3" fmla="*/ 411957 w 3012282"/>
                      <a:gd name="connsiteY3" fmla="*/ 377197 h 424967"/>
                      <a:gd name="connsiteX4" fmla="*/ 535782 w 3012282"/>
                      <a:gd name="connsiteY4" fmla="*/ 348622 h 424967"/>
                      <a:gd name="connsiteX5" fmla="*/ 640557 w 3012282"/>
                      <a:gd name="connsiteY5" fmla="*/ 320047 h 424967"/>
                      <a:gd name="connsiteX6" fmla="*/ 726282 w 3012282"/>
                      <a:gd name="connsiteY6" fmla="*/ 291472 h 424967"/>
                      <a:gd name="connsiteX7" fmla="*/ 859632 w 3012282"/>
                      <a:gd name="connsiteY7" fmla="*/ 262897 h 424967"/>
                      <a:gd name="connsiteX8" fmla="*/ 1012032 w 3012282"/>
                      <a:gd name="connsiteY8" fmla="*/ 234322 h 424967"/>
                      <a:gd name="connsiteX9" fmla="*/ 1154907 w 3012282"/>
                      <a:gd name="connsiteY9" fmla="*/ 177172 h 424967"/>
                      <a:gd name="connsiteX10" fmla="*/ 1326357 w 3012282"/>
                      <a:gd name="connsiteY10" fmla="*/ 148597 h 424967"/>
                      <a:gd name="connsiteX11" fmla="*/ 1535907 w 3012282"/>
                      <a:gd name="connsiteY11" fmla="*/ 110497 h 424967"/>
                      <a:gd name="connsiteX12" fmla="*/ 1859757 w 3012282"/>
                      <a:gd name="connsiteY12" fmla="*/ 72397 h 424967"/>
                      <a:gd name="connsiteX13" fmla="*/ 2040732 w 3012282"/>
                      <a:gd name="connsiteY13" fmla="*/ 53347 h 424967"/>
                      <a:gd name="connsiteX14" fmla="*/ 2250282 w 3012282"/>
                      <a:gd name="connsiteY14" fmla="*/ 34297 h 424967"/>
                      <a:gd name="connsiteX15" fmla="*/ 2450307 w 3012282"/>
                      <a:gd name="connsiteY15" fmla="*/ 24772 h 424967"/>
                      <a:gd name="connsiteX16" fmla="*/ 2650332 w 3012282"/>
                      <a:gd name="connsiteY16" fmla="*/ 24772 h 424967"/>
                      <a:gd name="connsiteX17" fmla="*/ 2821782 w 3012282"/>
                      <a:gd name="connsiteY17" fmla="*/ 5722 h 424967"/>
                      <a:gd name="connsiteX18" fmla="*/ 3012282 w 3012282"/>
                      <a:gd name="connsiteY18" fmla="*/ 5722 h 424967"/>
                      <a:gd name="connsiteX0" fmla="*/ 0 w 3012282"/>
                      <a:gd name="connsiteY0" fmla="*/ 415297 h 425129"/>
                      <a:gd name="connsiteX1" fmla="*/ 107157 w 3012282"/>
                      <a:gd name="connsiteY1" fmla="*/ 424822 h 425129"/>
                      <a:gd name="connsiteX2" fmla="*/ 250032 w 3012282"/>
                      <a:gd name="connsiteY2" fmla="*/ 405772 h 425129"/>
                      <a:gd name="connsiteX3" fmla="*/ 411957 w 3012282"/>
                      <a:gd name="connsiteY3" fmla="*/ 377197 h 425129"/>
                      <a:gd name="connsiteX4" fmla="*/ 535782 w 3012282"/>
                      <a:gd name="connsiteY4" fmla="*/ 348622 h 425129"/>
                      <a:gd name="connsiteX5" fmla="*/ 640557 w 3012282"/>
                      <a:gd name="connsiteY5" fmla="*/ 320047 h 425129"/>
                      <a:gd name="connsiteX6" fmla="*/ 726282 w 3012282"/>
                      <a:gd name="connsiteY6" fmla="*/ 291472 h 425129"/>
                      <a:gd name="connsiteX7" fmla="*/ 859632 w 3012282"/>
                      <a:gd name="connsiteY7" fmla="*/ 262897 h 425129"/>
                      <a:gd name="connsiteX8" fmla="*/ 1012032 w 3012282"/>
                      <a:gd name="connsiteY8" fmla="*/ 234322 h 425129"/>
                      <a:gd name="connsiteX9" fmla="*/ 1154907 w 3012282"/>
                      <a:gd name="connsiteY9" fmla="*/ 177172 h 425129"/>
                      <a:gd name="connsiteX10" fmla="*/ 1326357 w 3012282"/>
                      <a:gd name="connsiteY10" fmla="*/ 148597 h 425129"/>
                      <a:gd name="connsiteX11" fmla="*/ 1535907 w 3012282"/>
                      <a:gd name="connsiteY11" fmla="*/ 110497 h 425129"/>
                      <a:gd name="connsiteX12" fmla="*/ 1859757 w 3012282"/>
                      <a:gd name="connsiteY12" fmla="*/ 72397 h 425129"/>
                      <a:gd name="connsiteX13" fmla="*/ 2040732 w 3012282"/>
                      <a:gd name="connsiteY13" fmla="*/ 53347 h 425129"/>
                      <a:gd name="connsiteX14" fmla="*/ 2250282 w 3012282"/>
                      <a:gd name="connsiteY14" fmla="*/ 34297 h 425129"/>
                      <a:gd name="connsiteX15" fmla="*/ 2450307 w 3012282"/>
                      <a:gd name="connsiteY15" fmla="*/ 24772 h 425129"/>
                      <a:gd name="connsiteX16" fmla="*/ 2650332 w 3012282"/>
                      <a:gd name="connsiteY16" fmla="*/ 24772 h 425129"/>
                      <a:gd name="connsiteX17" fmla="*/ 2821782 w 3012282"/>
                      <a:gd name="connsiteY17" fmla="*/ 5722 h 425129"/>
                      <a:gd name="connsiteX18" fmla="*/ 3012282 w 3012282"/>
                      <a:gd name="connsiteY18" fmla="*/ 5722 h 425129"/>
                      <a:gd name="connsiteX0" fmla="*/ 0 w 3012282"/>
                      <a:gd name="connsiteY0" fmla="*/ 415297 h 422917"/>
                      <a:gd name="connsiteX1" fmla="*/ 138114 w 3012282"/>
                      <a:gd name="connsiteY1" fmla="*/ 422441 h 422917"/>
                      <a:gd name="connsiteX2" fmla="*/ 250032 w 3012282"/>
                      <a:gd name="connsiteY2" fmla="*/ 405772 h 422917"/>
                      <a:gd name="connsiteX3" fmla="*/ 411957 w 3012282"/>
                      <a:gd name="connsiteY3" fmla="*/ 377197 h 422917"/>
                      <a:gd name="connsiteX4" fmla="*/ 535782 w 3012282"/>
                      <a:gd name="connsiteY4" fmla="*/ 348622 h 422917"/>
                      <a:gd name="connsiteX5" fmla="*/ 640557 w 3012282"/>
                      <a:gd name="connsiteY5" fmla="*/ 320047 h 422917"/>
                      <a:gd name="connsiteX6" fmla="*/ 726282 w 3012282"/>
                      <a:gd name="connsiteY6" fmla="*/ 291472 h 422917"/>
                      <a:gd name="connsiteX7" fmla="*/ 859632 w 3012282"/>
                      <a:gd name="connsiteY7" fmla="*/ 262897 h 422917"/>
                      <a:gd name="connsiteX8" fmla="*/ 1012032 w 3012282"/>
                      <a:gd name="connsiteY8" fmla="*/ 234322 h 422917"/>
                      <a:gd name="connsiteX9" fmla="*/ 1154907 w 3012282"/>
                      <a:gd name="connsiteY9" fmla="*/ 177172 h 422917"/>
                      <a:gd name="connsiteX10" fmla="*/ 1326357 w 3012282"/>
                      <a:gd name="connsiteY10" fmla="*/ 148597 h 422917"/>
                      <a:gd name="connsiteX11" fmla="*/ 1535907 w 3012282"/>
                      <a:gd name="connsiteY11" fmla="*/ 110497 h 422917"/>
                      <a:gd name="connsiteX12" fmla="*/ 1859757 w 3012282"/>
                      <a:gd name="connsiteY12" fmla="*/ 72397 h 422917"/>
                      <a:gd name="connsiteX13" fmla="*/ 2040732 w 3012282"/>
                      <a:gd name="connsiteY13" fmla="*/ 53347 h 422917"/>
                      <a:gd name="connsiteX14" fmla="*/ 2250282 w 3012282"/>
                      <a:gd name="connsiteY14" fmla="*/ 34297 h 422917"/>
                      <a:gd name="connsiteX15" fmla="*/ 2450307 w 3012282"/>
                      <a:gd name="connsiteY15" fmla="*/ 24772 h 422917"/>
                      <a:gd name="connsiteX16" fmla="*/ 2650332 w 3012282"/>
                      <a:gd name="connsiteY16" fmla="*/ 24772 h 422917"/>
                      <a:gd name="connsiteX17" fmla="*/ 2821782 w 3012282"/>
                      <a:gd name="connsiteY17" fmla="*/ 5722 h 422917"/>
                      <a:gd name="connsiteX18" fmla="*/ 3012282 w 3012282"/>
                      <a:gd name="connsiteY18" fmla="*/ 5722 h 422917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26282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12032 w 3012282"/>
                      <a:gd name="connsiteY8" fmla="*/ 234322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12032 w 3012282"/>
                      <a:gd name="connsiteY8" fmla="*/ 234322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4797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2416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2416 h 423072"/>
                      <a:gd name="connsiteX9" fmla="*/ 1154907 w 3012282"/>
                      <a:gd name="connsiteY9" fmla="*/ 177172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5297 h 423072"/>
                      <a:gd name="connsiteX1" fmla="*/ 138114 w 3012282"/>
                      <a:gd name="connsiteY1" fmla="*/ 422441 h 423072"/>
                      <a:gd name="connsiteX2" fmla="*/ 273844 w 3012282"/>
                      <a:gd name="connsiteY2" fmla="*/ 403391 h 423072"/>
                      <a:gd name="connsiteX3" fmla="*/ 411957 w 3012282"/>
                      <a:gd name="connsiteY3" fmla="*/ 377197 h 423072"/>
                      <a:gd name="connsiteX4" fmla="*/ 535782 w 3012282"/>
                      <a:gd name="connsiteY4" fmla="*/ 348622 h 423072"/>
                      <a:gd name="connsiteX5" fmla="*/ 640557 w 3012282"/>
                      <a:gd name="connsiteY5" fmla="*/ 320047 h 423072"/>
                      <a:gd name="connsiteX6" fmla="*/ 738188 w 3012282"/>
                      <a:gd name="connsiteY6" fmla="*/ 291472 h 423072"/>
                      <a:gd name="connsiteX7" fmla="*/ 859632 w 3012282"/>
                      <a:gd name="connsiteY7" fmla="*/ 262897 h 423072"/>
                      <a:gd name="connsiteX8" fmla="*/ 1007270 w 3012282"/>
                      <a:gd name="connsiteY8" fmla="*/ 222416 h 423072"/>
                      <a:gd name="connsiteX9" fmla="*/ 1169195 w 3012282"/>
                      <a:gd name="connsiteY9" fmla="*/ 179554 h 423072"/>
                      <a:gd name="connsiteX10" fmla="*/ 1326357 w 3012282"/>
                      <a:gd name="connsiteY10" fmla="*/ 148597 h 423072"/>
                      <a:gd name="connsiteX11" fmla="*/ 1535907 w 3012282"/>
                      <a:gd name="connsiteY11" fmla="*/ 110497 h 423072"/>
                      <a:gd name="connsiteX12" fmla="*/ 1859757 w 3012282"/>
                      <a:gd name="connsiteY12" fmla="*/ 72397 h 423072"/>
                      <a:gd name="connsiteX13" fmla="*/ 2040732 w 3012282"/>
                      <a:gd name="connsiteY13" fmla="*/ 53347 h 423072"/>
                      <a:gd name="connsiteX14" fmla="*/ 2250282 w 3012282"/>
                      <a:gd name="connsiteY14" fmla="*/ 34297 h 423072"/>
                      <a:gd name="connsiteX15" fmla="*/ 2450307 w 3012282"/>
                      <a:gd name="connsiteY15" fmla="*/ 24772 h 423072"/>
                      <a:gd name="connsiteX16" fmla="*/ 2650332 w 3012282"/>
                      <a:gd name="connsiteY16" fmla="*/ 24772 h 423072"/>
                      <a:gd name="connsiteX17" fmla="*/ 2821782 w 3012282"/>
                      <a:gd name="connsiteY17" fmla="*/ 5722 h 423072"/>
                      <a:gd name="connsiteX18" fmla="*/ 3012282 w 3012282"/>
                      <a:gd name="connsiteY18" fmla="*/ 5722 h 423072"/>
                      <a:gd name="connsiteX0" fmla="*/ 0 w 3012282"/>
                      <a:gd name="connsiteY0" fmla="*/ 414886 h 422661"/>
                      <a:gd name="connsiteX1" fmla="*/ 138114 w 3012282"/>
                      <a:gd name="connsiteY1" fmla="*/ 422030 h 422661"/>
                      <a:gd name="connsiteX2" fmla="*/ 273844 w 3012282"/>
                      <a:gd name="connsiteY2" fmla="*/ 402980 h 422661"/>
                      <a:gd name="connsiteX3" fmla="*/ 411957 w 3012282"/>
                      <a:gd name="connsiteY3" fmla="*/ 376786 h 422661"/>
                      <a:gd name="connsiteX4" fmla="*/ 535782 w 3012282"/>
                      <a:gd name="connsiteY4" fmla="*/ 348211 h 422661"/>
                      <a:gd name="connsiteX5" fmla="*/ 640557 w 3012282"/>
                      <a:gd name="connsiteY5" fmla="*/ 319636 h 422661"/>
                      <a:gd name="connsiteX6" fmla="*/ 738188 w 3012282"/>
                      <a:gd name="connsiteY6" fmla="*/ 291061 h 422661"/>
                      <a:gd name="connsiteX7" fmla="*/ 859632 w 3012282"/>
                      <a:gd name="connsiteY7" fmla="*/ 262486 h 422661"/>
                      <a:gd name="connsiteX8" fmla="*/ 1007270 w 3012282"/>
                      <a:gd name="connsiteY8" fmla="*/ 222005 h 422661"/>
                      <a:gd name="connsiteX9" fmla="*/ 1169195 w 3012282"/>
                      <a:gd name="connsiteY9" fmla="*/ 179143 h 422661"/>
                      <a:gd name="connsiteX10" fmla="*/ 1326357 w 3012282"/>
                      <a:gd name="connsiteY10" fmla="*/ 148186 h 422661"/>
                      <a:gd name="connsiteX11" fmla="*/ 1535907 w 3012282"/>
                      <a:gd name="connsiteY11" fmla="*/ 110086 h 422661"/>
                      <a:gd name="connsiteX12" fmla="*/ 1859757 w 3012282"/>
                      <a:gd name="connsiteY12" fmla="*/ 71986 h 422661"/>
                      <a:gd name="connsiteX13" fmla="*/ 2040732 w 3012282"/>
                      <a:gd name="connsiteY13" fmla="*/ 52936 h 422661"/>
                      <a:gd name="connsiteX14" fmla="*/ 2250282 w 3012282"/>
                      <a:gd name="connsiteY14" fmla="*/ 33886 h 422661"/>
                      <a:gd name="connsiteX15" fmla="*/ 2450307 w 3012282"/>
                      <a:gd name="connsiteY15" fmla="*/ 24361 h 422661"/>
                      <a:gd name="connsiteX16" fmla="*/ 2655094 w 3012282"/>
                      <a:gd name="connsiteY16" fmla="*/ 14836 h 422661"/>
                      <a:gd name="connsiteX17" fmla="*/ 2821782 w 3012282"/>
                      <a:gd name="connsiteY17" fmla="*/ 5311 h 422661"/>
                      <a:gd name="connsiteX18" fmla="*/ 3012282 w 3012282"/>
                      <a:gd name="connsiteY18" fmla="*/ 5311 h 422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012282" h="422661">
                        <a:moveTo>
                          <a:pt x="0" y="414886"/>
                        </a:moveTo>
                        <a:cubicBezTo>
                          <a:pt x="38100" y="421236"/>
                          <a:pt x="92473" y="424014"/>
                          <a:pt x="138114" y="422030"/>
                        </a:cubicBezTo>
                        <a:cubicBezTo>
                          <a:pt x="183755" y="420046"/>
                          <a:pt x="228204" y="410521"/>
                          <a:pt x="273844" y="402980"/>
                        </a:cubicBezTo>
                        <a:cubicBezTo>
                          <a:pt x="319484" y="395439"/>
                          <a:pt x="368301" y="385914"/>
                          <a:pt x="411957" y="376786"/>
                        </a:cubicBezTo>
                        <a:cubicBezTo>
                          <a:pt x="455613" y="367658"/>
                          <a:pt x="497682" y="357736"/>
                          <a:pt x="535782" y="348211"/>
                        </a:cubicBezTo>
                        <a:cubicBezTo>
                          <a:pt x="573882" y="338686"/>
                          <a:pt x="606823" y="329161"/>
                          <a:pt x="640557" y="319636"/>
                        </a:cubicBezTo>
                        <a:cubicBezTo>
                          <a:pt x="674291" y="310111"/>
                          <a:pt x="701676" y="300586"/>
                          <a:pt x="738188" y="291061"/>
                        </a:cubicBezTo>
                        <a:cubicBezTo>
                          <a:pt x="774700" y="281536"/>
                          <a:pt x="814785" y="273995"/>
                          <a:pt x="859632" y="262486"/>
                        </a:cubicBezTo>
                        <a:cubicBezTo>
                          <a:pt x="904479" y="250977"/>
                          <a:pt x="955676" y="235895"/>
                          <a:pt x="1007270" y="222005"/>
                        </a:cubicBezTo>
                        <a:cubicBezTo>
                          <a:pt x="1058864" y="208115"/>
                          <a:pt x="1116014" y="191446"/>
                          <a:pt x="1169195" y="179143"/>
                        </a:cubicBezTo>
                        <a:cubicBezTo>
                          <a:pt x="1222376" y="166840"/>
                          <a:pt x="1265238" y="159695"/>
                          <a:pt x="1326357" y="148186"/>
                        </a:cubicBezTo>
                        <a:cubicBezTo>
                          <a:pt x="1387476" y="136677"/>
                          <a:pt x="1447007" y="122786"/>
                          <a:pt x="1535907" y="110086"/>
                        </a:cubicBezTo>
                        <a:cubicBezTo>
                          <a:pt x="1624807" y="97386"/>
                          <a:pt x="1859757" y="71986"/>
                          <a:pt x="1859757" y="71986"/>
                        </a:cubicBezTo>
                        <a:lnTo>
                          <a:pt x="2040732" y="52936"/>
                        </a:lnTo>
                        <a:cubicBezTo>
                          <a:pt x="2105819" y="46586"/>
                          <a:pt x="2182020" y="38648"/>
                          <a:pt x="2250282" y="33886"/>
                        </a:cubicBezTo>
                        <a:cubicBezTo>
                          <a:pt x="2318544" y="29124"/>
                          <a:pt x="2382838" y="27536"/>
                          <a:pt x="2450307" y="24361"/>
                        </a:cubicBezTo>
                        <a:lnTo>
                          <a:pt x="2655094" y="14836"/>
                        </a:lnTo>
                        <a:cubicBezTo>
                          <a:pt x="2717007" y="11661"/>
                          <a:pt x="2762251" y="6898"/>
                          <a:pt x="2821782" y="5311"/>
                        </a:cubicBezTo>
                        <a:cubicBezTo>
                          <a:pt x="2881313" y="3724"/>
                          <a:pt x="3005932" y="-5801"/>
                          <a:pt x="3012282" y="5311"/>
                        </a:cubicBezTo>
                      </a:path>
                    </a:pathLst>
                  </a:cu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666799" y="875926"/>
                  <a:ext cx="2981324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" name="Curved Connector 6"/>
          <p:cNvCxnSpPr/>
          <p:nvPr/>
        </p:nvCxnSpPr>
        <p:spPr>
          <a:xfrm>
            <a:off x="8967695" y="840079"/>
            <a:ext cx="757856" cy="604296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09129" y="1137181"/>
                <a:ext cx="1470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INCREASING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129" y="1137181"/>
                <a:ext cx="1470724" cy="707886"/>
              </a:xfrm>
              <a:prstGeom prst="rect">
                <a:avLst/>
              </a:prstGeom>
              <a:blipFill>
                <a:blip r:embed="rId9"/>
                <a:stretch>
                  <a:fillRect l="-4564" t="-5172" r="-4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9166" y="946277"/>
                <a:ext cx="78085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6" y="946277"/>
                <a:ext cx="780855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689860" y="1115938"/>
            <a:ext cx="415828" cy="56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37847"/>
              </p:ext>
            </p:extLst>
          </p:nvPr>
        </p:nvGraphicFramePr>
        <p:xfrm>
          <a:off x="1223599" y="2160576"/>
          <a:ext cx="2618106" cy="83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1" imgW="1587240" imgH="507960" progId="Equation.DSMT4">
                  <p:embed/>
                </p:oleObj>
              </mc:Choice>
              <mc:Fallback>
                <p:oleObj name="Equation" r:id="rId11" imgW="1587240" imgH="50796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23599" y="2160576"/>
                        <a:ext cx="2618106" cy="83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08397" y="2649424"/>
                <a:ext cx="7489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Full self-consistent solution shows deviation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x) </a:t>
                </a:r>
                <a:r>
                  <a:rPr lang="en-US" dirty="0"/>
                  <a:t>f</a:t>
                </a:r>
                <a:r>
                  <a:rPr lang="en-US" dirty="0" smtClean="0"/>
                  <a:t>rom exponential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397" y="2649424"/>
                <a:ext cx="7489720" cy="369332"/>
              </a:xfrm>
              <a:prstGeom prst="rect">
                <a:avLst/>
              </a:prstGeom>
              <a:blipFill>
                <a:blip r:embed="rId13"/>
                <a:stretch>
                  <a:fillRect l="-6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7691065" y="1356902"/>
            <a:ext cx="415828" cy="56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43320" y="341149"/>
                <a:ext cx="6049669" cy="750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{1− </m:t>
                    </m:r>
                    <m:box>
                      <m:box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box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22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box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den>
                            </m:f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0" y="341149"/>
                <a:ext cx="6049669" cy="75046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44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0598" y="238716"/>
            <a:ext cx="336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</a:t>
            </a:r>
            <a:r>
              <a:rPr lang="en-US" dirty="0" err="1" smtClean="0"/>
              <a:t>Pippard</a:t>
            </a:r>
            <a:r>
              <a:rPr lang="en-US" dirty="0" smtClean="0"/>
              <a:t> (Cambridge, 1953)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0019" y="1154328"/>
                <a:ext cx="4438516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depends on a weighted-average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 over a range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coherence length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19" y="1154328"/>
                <a:ext cx="4438516" cy="681790"/>
              </a:xfrm>
              <a:prstGeom prst="rect">
                <a:avLst/>
              </a:prstGeom>
              <a:blipFill>
                <a:blip r:embed="rId2"/>
                <a:stretch>
                  <a:fillRect l="-1236" t="-4464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665" y="138939"/>
                <a:ext cx="4144596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Pippard Non-local Modification</a:t>
                </a:r>
                <a:r>
                  <a:rPr lang="en-US" dirty="0" smtClean="0"/>
                  <a:t>    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" y="138939"/>
                <a:ext cx="4144596" cy="506870"/>
              </a:xfrm>
              <a:prstGeom prst="rect">
                <a:avLst/>
              </a:prstGeom>
              <a:blipFill>
                <a:blip r:embed="rId3"/>
                <a:stretch>
                  <a:fillRect l="-1176" r="-735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387001" y="901375"/>
            <a:ext cx="1328089" cy="1234996"/>
            <a:chOff x="1738097" y="6083560"/>
            <a:chExt cx="2178809" cy="2173336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738097" y="6083560"/>
              <a:ext cx="2178809" cy="2173336"/>
            </a:xfrm>
            <a:prstGeom prst="ellipse">
              <a:avLst/>
            </a:prstGeom>
            <a:noFill/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59758" y="7113668"/>
              <a:ext cx="126317" cy="1181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22916" y="6534150"/>
              <a:ext cx="863259" cy="63608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79508" y="6375471"/>
                  <a:ext cx="172547" cy="276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508" y="6375471"/>
                  <a:ext cx="172547" cy="276998"/>
                </a:xfrm>
                <a:prstGeom prst="rect">
                  <a:avLst/>
                </a:prstGeom>
                <a:blipFill>
                  <a:blip r:embed="rId4"/>
                  <a:stretch>
                    <a:fillRect l="-105882" t="-3846" r="-111765" b="-1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508699" y="7229302"/>
                  <a:ext cx="166970" cy="276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699" y="7229302"/>
                  <a:ext cx="166970" cy="276998"/>
                </a:xfrm>
                <a:prstGeom prst="rect">
                  <a:avLst/>
                </a:prstGeom>
                <a:blipFill>
                  <a:blip r:embed="rId5"/>
                  <a:stretch>
                    <a:fillRect l="-62500" t="-48000" r="-112500" b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941856" y="2235523"/>
            <a:ext cx="102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8498" y="3245110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PIPPARD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79334" y="2968586"/>
                <a:ext cx="4818178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𝜋𝜉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34" y="2968586"/>
                <a:ext cx="4818178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79334" y="2175873"/>
                <a:ext cx="188102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34" y="2175873"/>
                <a:ext cx="1881028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022191" y="2429699"/>
            <a:ext cx="2497793" cy="1499408"/>
            <a:chOff x="1263290" y="4557331"/>
            <a:chExt cx="2497793" cy="1499408"/>
          </a:xfrm>
        </p:grpSpPr>
        <p:grpSp>
          <p:nvGrpSpPr>
            <p:cNvPr id="19" name="Group 18"/>
            <p:cNvGrpSpPr/>
            <p:nvPr/>
          </p:nvGrpSpPr>
          <p:grpSpPr>
            <a:xfrm>
              <a:off x="1447112" y="4557331"/>
              <a:ext cx="2313971" cy="1499408"/>
              <a:chOff x="1447112" y="4928731"/>
              <a:chExt cx="2313971" cy="149940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47112" y="4928731"/>
                <a:ext cx="2313971" cy="1287693"/>
                <a:chOff x="195655" y="6083560"/>
                <a:chExt cx="3721251" cy="2173336"/>
              </a:xfrm>
            </p:grpSpPr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1738097" y="6083560"/>
                  <a:ext cx="2178809" cy="2173336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759758" y="7113668"/>
                  <a:ext cx="126317" cy="11818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195655" y="7170229"/>
                  <a:ext cx="2615063" cy="1086667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1058674" y="7338880"/>
                      <a:ext cx="126328" cy="4675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8674" y="7338880"/>
                      <a:ext cx="126328" cy="46751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76923" t="-26667" r="-138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457100" y="5938838"/>
                <a:ext cx="2071076" cy="275424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35" idx="5"/>
              </p:cNvCxnSpPr>
              <p:nvPr/>
            </p:nvCxnSpPr>
            <p:spPr>
              <a:xfrm>
                <a:off x="3108582" y="5598837"/>
                <a:ext cx="415791" cy="337839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338600" y="5500860"/>
                    <a:ext cx="78554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8600" y="5500860"/>
                    <a:ext cx="78554" cy="31059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7692" r="-184615" b="-7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233612" y="6151140"/>
                    <a:ext cx="24205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3612" y="6151140"/>
                    <a:ext cx="242053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000" t="-23913" r="-5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 flipH="1">
                <a:off x="2459838" y="5000625"/>
                <a:ext cx="449941" cy="4286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466455" y="4998463"/>
                <a:ext cx="660366" cy="6255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558287" y="5062601"/>
                <a:ext cx="720233" cy="6914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634065" y="5121418"/>
                <a:ext cx="802917" cy="782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760658" y="5237422"/>
                <a:ext cx="767518" cy="7657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2909340" y="5383444"/>
                <a:ext cx="672933" cy="6931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104779" y="5533581"/>
                <a:ext cx="549990" cy="5629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294831" y="5690637"/>
                <a:ext cx="402173" cy="4456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63290" y="5704362"/>
                  <a:ext cx="1813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290" y="5704362"/>
                  <a:ext cx="18139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844270" y="2918401"/>
                <a:ext cx="1211741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270" y="2918401"/>
                <a:ext cx="1211741" cy="310598"/>
              </a:xfrm>
              <a:prstGeom prst="rect">
                <a:avLst/>
              </a:prstGeom>
              <a:blipFill>
                <a:blip r:embed="rId12"/>
                <a:stretch>
                  <a:fillRect t="-11765" r="-1909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15519" y="4588865"/>
            <a:ext cx="26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did he get this form?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627426" y="4608183"/>
            <a:ext cx="448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CHAMBERS expression for non-local resistivity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56860" y="5284128"/>
                <a:ext cx="446795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⃑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baseline="30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60" y="5284128"/>
                <a:ext cx="4467954" cy="8842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66105" y="5367235"/>
                <a:ext cx="272529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(replacing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05" y="5367235"/>
                <a:ext cx="2725298" cy="402931"/>
              </a:xfrm>
              <a:prstGeom prst="rect">
                <a:avLst/>
              </a:prstGeom>
              <a:blipFill>
                <a:blip r:embed="rId14"/>
                <a:stretch>
                  <a:fillRect l="-2013" t="-7463" r="-224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26909" y="6258026"/>
                <a:ext cx="8581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Here, range of influence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due to </a:t>
                </a:r>
                <a:r>
                  <a:rPr lang="en-US" dirty="0"/>
                  <a:t>memory over time between scattering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09" y="6258026"/>
                <a:ext cx="8581536" cy="369332"/>
              </a:xfrm>
              <a:prstGeom prst="rect">
                <a:avLst/>
              </a:prstGeom>
              <a:blipFill>
                <a:blip r:embed="rId15"/>
                <a:stretch>
                  <a:fillRect l="-64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07" y="284287"/>
            <a:ext cx="1391327" cy="17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971" y="321791"/>
            <a:ext cx="283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Range of non-locality for SC: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0816" y="769307"/>
                <a:ext cx="3160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Pippard</a:t>
                </a:r>
                <a:r>
                  <a:rPr lang="en-US" dirty="0" smtClean="0"/>
                  <a:t> coherence length  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16" y="769307"/>
                <a:ext cx="3160545" cy="369332"/>
              </a:xfrm>
              <a:prstGeom prst="rect">
                <a:avLst/>
              </a:prstGeom>
              <a:blipFill>
                <a:blip r:embed="rId2"/>
                <a:stretch>
                  <a:fillRect l="-578" t="-8197" r="-57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2135" y="2046366"/>
                <a:ext cx="1108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35" y="2046366"/>
                <a:ext cx="110857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51914" y="3183989"/>
            <a:ext cx="4759540" cy="3071464"/>
            <a:chOff x="951914" y="3183989"/>
            <a:chExt cx="4759540" cy="3071464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1356673" y="3606804"/>
              <a:ext cx="31299" cy="22347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10" idx="1"/>
            </p:cNvCxnSpPr>
            <p:nvPr/>
          </p:nvCxnSpPr>
          <p:spPr>
            <a:xfrm flipV="1">
              <a:off x="1397459" y="5803608"/>
              <a:ext cx="4067133" cy="29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244666" y="3183989"/>
                  <a:ext cx="1911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666" y="3183989"/>
                  <a:ext cx="191142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43750" r="-4062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64592" y="5649719"/>
                  <a:ext cx="24686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592" y="5649719"/>
                  <a:ext cx="24686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439" r="-2439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>
              <a:off x="1403646" y="4219903"/>
              <a:ext cx="3454729" cy="1619748"/>
            </a:xfrm>
            <a:custGeom>
              <a:avLst/>
              <a:gdLst>
                <a:gd name="connsiteX0" fmla="*/ 0 w 1752600"/>
                <a:gd name="connsiteY0" fmla="*/ 0 h 477316"/>
                <a:gd name="connsiteX1" fmla="*/ 85725 w 1752600"/>
                <a:gd name="connsiteY1" fmla="*/ 285750 h 477316"/>
                <a:gd name="connsiteX2" fmla="*/ 257175 w 1752600"/>
                <a:gd name="connsiteY2" fmla="*/ 419100 h 477316"/>
                <a:gd name="connsiteX3" fmla="*/ 600075 w 1752600"/>
                <a:gd name="connsiteY3" fmla="*/ 476250 h 477316"/>
                <a:gd name="connsiteX4" fmla="*/ 1752600 w 1752600"/>
                <a:gd name="connsiteY4" fmla="*/ 466725 h 477316"/>
                <a:gd name="connsiteX0" fmla="*/ 0 w 1752600"/>
                <a:gd name="connsiteY0" fmla="*/ 0 h 478080"/>
                <a:gd name="connsiteX1" fmla="*/ 85725 w 1752600"/>
                <a:gd name="connsiteY1" fmla="*/ 285750 h 478080"/>
                <a:gd name="connsiteX2" fmla="*/ 257175 w 1752600"/>
                <a:gd name="connsiteY2" fmla="*/ 419100 h 478080"/>
                <a:gd name="connsiteX3" fmla="*/ 600075 w 1752600"/>
                <a:gd name="connsiteY3" fmla="*/ 476250 h 478080"/>
                <a:gd name="connsiteX4" fmla="*/ 1752600 w 1752600"/>
                <a:gd name="connsiteY4" fmla="*/ 466725 h 478080"/>
                <a:gd name="connsiteX0" fmla="*/ 0 w 1874224"/>
                <a:gd name="connsiteY0" fmla="*/ 292244 h 311893"/>
                <a:gd name="connsiteX1" fmla="*/ 207349 w 1874224"/>
                <a:gd name="connsiteY1" fmla="*/ 3450 h 311893"/>
                <a:gd name="connsiteX2" fmla="*/ 378799 w 1874224"/>
                <a:gd name="connsiteY2" fmla="*/ 136800 h 311893"/>
                <a:gd name="connsiteX3" fmla="*/ 721699 w 1874224"/>
                <a:gd name="connsiteY3" fmla="*/ 193950 h 311893"/>
                <a:gd name="connsiteX4" fmla="*/ 1874224 w 1874224"/>
                <a:gd name="connsiteY4" fmla="*/ 184425 h 311893"/>
                <a:gd name="connsiteX0" fmla="*/ 9178 w 1883402"/>
                <a:gd name="connsiteY0" fmla="*/ 292244 h 306636"/>
                <a:gd name="connsiteX1" fmla="*/ 216527 w 1883402"/>
                <a:gd name="connsiteY1" fmla="*/ 3450 h 306636"/>
                <a:gd name="connsiteX2" fmla="*/ 387977 w 1883402"/>
                <a:gd name="connsiteY2" fmla="*/ 136800 h 306636"/>
                <a:gd name="connsiteX3" fmla="*/ 730877 w 1883402"/>
                <a:gd name="connsiteY3" fmla="*/ 193950 h 306636"/>
                <a:gd name="connsiteX4" fmla="*/ 1883402 w 1883402"/>
                <a:gd name="connsiteY4" fmla="*/ 184425 h 306636"/>
                <a:gd name="connsiteX0" fmla="*/ 38572 w 1912796"/>
                <a:gd name="connsiteY0" fmla="*/ 292244 h 345482"/>
                <a:gd name="connsiteX1" fmla="*/ 245921 w 1912796"/>
                <a:gd name="connsiteY1" fmla="*/ 3450 h 345482"/>
                <a:gd name="connsiteX2" fmla="*/ 417371 w 1912796"/>
                <a:gd name="connsiteY2" fmla="*/ 136800 h 345482"/>
                <a:gd name="connsiteX3" fmla="*/ 760271 w 1912796"/>
                <a:gd name="connsiteY3" fmla="*/ 193950 h 345482"/>
                <a:gd name="connsiteX4" fmla="*/ 1912796 w 1912796"/>
                <a:gd name="connsiteY4" fmla="*/ 184425 h 345482"/>
                <a:gd name="connsiteX0" fmla="*/ 29967 w 2037397"/>
                <a:gd name="connsiteY0" fmla="*/ 503929 h 545687"/>
                <a:gd name="connsiteX1" fmla="*/ 370522 w 2037397"/>
                <a:gd name="connsiteY1" fmla="*/ 13098 h 545687"/>
                <a:gd name="connsiteX2" fmla="*/ 541972 w 2037397"/>
                <a:gd name="connsiteY2" fmla="*/ 146448 h 545687"/>
                <a:gd name="connsiteX3" fmla="*/ 884872 w 2037397"/>
                <a:gd name="connsiteY3" fmla="*/ 203598 h 545687"/>
                <a:gd name="connsiteX4" fmla="*/ 2037397 w 2037397"/>
                <a:gd name="connsiteY4" fmla="*/ 194073 h 545687"/>
                <a:gd name="connsiteX0" fmla="*/ 16753 w 2024183"/>
                <a:gd name="connsiteY0" fmla="*/ 377721 h 428867"/>
                <a:gd name="connsiteX1" fmla="*/ 751135 w 2024183"/>
                <a:gd name="connsiteY1" fmla="*/ 32104 h 428867"/>
                <a:gd name="connsiteX2" fmla="*/ 528758 w 2024183"/>
                <a:gd name="connsiteY2" fmla="*/ 20240 h 428867"/>
                <a:gd name="connsiteX3" fmla="*/ 871658 w 2024183"/>
                <a:gd name="connsiteY3" fmla="*/ 77390 h 428867"/>
                <a:gd name="connsiteX4" fmla="*/ 2024183 w 2024183"/>
                <a:gd name="connsiteY4" fmla="*/ 67865 h 428867"/>
                <a:gd name="connsiteX0" fmla="*/ 18310 w 2025740"/>
                <a:gd name="connsiteY0" fmla="*/ 408256 h 459992"/>
                <a:gd name="connsiteX1" fmla="*/ 752692 w 2025740"/>
                <a:gd name="connsiteY1" fmla="*/ 62639 h 459992"/>
                <a:gd name="connsiteX2" fmla="*/ 999434 w 2025740"/>
                <a:gd name="connsiteY2" fmla="*/ 3422 h 459992"/>
                <a:gd name="connsiteX3" fmla="*/ 873215 w 2025740"/>
                <a:gd name="connsiteY3" fmla="*/ 107925 h 459992"/>
                <a:gd name="connsiteX4" fmla="*/ 2025740 w 2025740"/>
                <a:gd name="connsiteY4" fmla="*/ 98400 h 459992"/>
                <a:gd name="connsiteX0" fmla="*/ 18310 w 2025740"/>
                <a:gd name="connsiteY0" fmla="*/ 415281 h 467017"/>
                <a:gd name="connsiteX1" fmla="*/ 752692 w 2025740"/>
                <a:gd name="connsiteY1" fmla="*/ 69664 h 467017"/>
                <a:gd name="connsiteX2" fmla="*/ 999434 w 2025740"/>
                <a:gd name="connsiteY2" fmla="*/ 10447 h 467017"/>
                <a:gd name="connsiteX3" fmla="*/ 1348124 w 2025740"/>
                <a:gd name="connsiteY3" fmla="*/ 4460 h 467017"/>
                <a:gd name="connsiteX4" fmla="*/ 2025740 w 2025740"/>
                <a:gd name="connsiteY4" fmla="*/ 105425 h 467017"/>
                <a:gd name="connsiteX0" fmla="*/ 18310 w 2193695"/>
                <a:gd name="connsiteY0" fmla="*/ 445757 h 497493"/>
                <a:gd name="connsiteX1" fmla="*/ 752692 w 2193695"/>
                <a:gd name="connsiteY1" fmla="*/ 100140 h 497493"/>
                <a:gd name="connsiteX2" fmla="*/ 999434 w 2193695"/>
                <a:gd name="connsiteY2" fmla="*/ 40923 h 497493"/>
                <a:gd name="connsiteX3" fmla="*/ 1348124 w 2193695"/>
                <a:gd name="connsiteY3" fmla="*/ 34936 h 497493"/>
                <a:gd name="connsiteX4" fmla="*/ 2193695 w 2193695"/>
                <a:gd name="connsiteY4" fmla="*/ 157 h 497493"/>
                <a:gd name="connsiteX0" fmla="*/ 19408 w 2194793"/>
                <a:gd name="connsiteY0" fmla="*/ 445757 h 498532"/>
                <a:gd name="connsiteX1" fmla="*/ 707457 w 2194793"/>
                <a:gd name="connsiteY1" fmla="*/ 112767 h 498532"/>
                <a:gd name="connsiteX2" fmla="*/ 1000532 w 2194793"/>
                <a:gd name="connsiteY2" fmla="*/ 40923 h 498532"/>
                <a:gd name="connsiteX3" fmla="*/ 1349222 w 2194793"/>
                <a:gd name="connsiteY3" fmla="*/ 34936 h 498532"/>
                <a:gd name="connsiteX4" fmla="*/ 2194793 w 2194793"/>
                <a:gd name="connsiteY4" fmla="*/ 157 h 498532"/>
                <a:gd name="connsiteX0" fmla="*/ 19455 w 2194840"/>
                <a:gd name="connsiteY0" fmla="*/ 445757 h 498697"/>
                <a:gd name="connsiteX1" fmla="*/ 707504 w 2194840"/>
                <a:gd name="connsiteY1" fmla="*/ 112767 h 498697"/>
                <a:gd name="connsiteX2" fmla="*/ 1012162 w 2194840"/>
                <a:gd name="connsiteY2" fmla="*/ 28295 h 498697"/>
                <a:gd name="connsiteX3" fmla="*/ 1349269 w 2194840"/>
                <a:gd name="connsiteY3" fmla="*/ 34936 h 498697"/>
                <a:gd name="connsiteX4" fmla="*/ 2194840 w 2194840"/>
                <a:gd name="connsiteY4" fmla="*/ 157 h 498697"/>
                <a:gd name="connsiteX0" fmla="*/ 19455 w 2194840"/>
                <a:gd name="connsiteY0" fmla="*/ 445935 h 498875"/>
                <a:gd name="connsiteX1" fmla="*/ 707504 w 2194840"/>
                <a:gd name="connsiteY1" fmla="*/ 112945 h 498875"/>
                <a:gd name="connsiteX2" fmla="*/ 1012162 w 2194840"/>
                <a:gd name="connsiteY2" fmla="*/ 28473 h 498875"/>
                <a:gd name="connsiteX3" fmla="*/ 1407185 w 2194840"/>
                <a:gd name="connsiteY3" fmla="*/ 9859 h 498875"/>
                <a:gd name="connsiteX4" fmla="*/ 2194840 w 2194840"/>
                <a:gd name="connsiteY4" fmla="*/ 335 h 498875"/>
                <a:gd name="connsiteX0" fmla="*/ 19455 w 2194840"/>
                <a:gd name="connsiteY0" fmla="*/ 450897 h 503837"/>
                <a:gd name="connsiteX1" fmla="*/ 707504 w 2194840"/>
                <a:gd name="connsiteY1" fmla="*/ 117907 h 503837"/>
                <a:gd name="connsiteX2" fmla="*/ 1012162 w 2194840"/>
                <a:gd name="connsiteY2" fmla="*/ 33435 h 503837"/>
                <a:gd name="connsiteX3" fmla="*/ 1407185 w 2194840"/>
                <a:gd name="connsiteY3" fmla="*/ 14821 h 503837"/>
                <a:gd name="connsiteX4" fmla="*/ 2194840 w 2194840"/>
                <a:gd name="connsiteY4" fmla="*/ 5297 h 503837"/>
                <a:gd name="connsiteX0" fmla="*/ 19455 w 2194840"/>
                <a:gd name="connsiteY0" fmla="*/ 472006 h 524946"/>
                <a:gd name="connsiteX1" fmla="*/ 707504 w 2194840"/>
                <a:gd name="connsiteY1" fmla="*/ 139016 h 524946"/>
                <a:gd name="connsiteX2" fmla="*/ 1012162 w 2194840"/>
                <a:gd name="connsiteY2" fmla="*/ 54544 h 524946"/>
                <a:gd name="connsiteX3" fmla="*/ 1401394 w 2194840"/>
                <a:gd name="connsiteY3" fmla="*/ 7518 h 524946"/>
                <a:gd name="connsiteX4" fmla="*/ 2194840 w 2194840"/>
                <a:gd name="connsiteY4" fmla="*/ 26406 h 524946"/>
                <a:gd name="connsiteX0" fmla="*/ 19455 w 2194840"/>
                <a:gd name="connsiteY0" fmla="*/ 472006 h 524946"/>
                <a:gd name="connsiteX1" fmla="*/ 707504 w 2194840"/>
                <a:gd name="connsiteY1" fmla="*/ 139016 h 524946"/>
                <a:gd name="connsiteX2" fmla="*/ 1012162 w 2194840"/>
                <a:gd name="connsiteY2" fmla="*/ 54544 h 524946"/>
                <a:gd name="connsiteX3" fmla="*/ 1401394 w 2194840"/>
                <a:gd name="connsiteY3" fmla="*/ 7518 h 524946"/>
                <a:gd name="connsiteX4" fmla="*/ 2194840 w 2194840"/>
                <a:gd name="connsiteY4" fmla="*/ 26406 h 524946"/>
                <a:gd name="connsiteX0" fmla="*/ 19455 w 2351213"/>
                <a:gd name="connsiteY0" fmla="*/ 505903 h 558843"/>
                <a:gd name="connsiteX1" fmla="*/ 707504 w 2351213"/>
                <a:gd name="connsiteY1" fmla="*/ 172913 h 558843"/>
                <a:gd name="connsiteX2" fmla="*/ 1012162 w 2351213"/>
                <a:gd name="connsiteY2" fmla="*/ 88441 h 558843"/>
                <a:gd name="connsiteX3" fmla="*/ 1401394 w 2351213"/>
                <a:gd name="connsiteY3" fmla="*/ 41415 h 558843"/>
                <a:gd name="connsiteX4" fmla="*/ 2351213 w 2351213"/>
                <a:gd name="connsiteY4" fmla="*/ 323 h 558843"/>
                <a:gd name="connsiteX0" fmla="*/ 19455 w 2427142"/>
                <a:gd name="connsiteY0" fmla="*/ 507755 h 560695"/>
                <a:gd name="connsiteX1" fmla="*/ 707504 w 2427142"/>
                <a:gd name="connsiteY1" fmla="*/ 174765 h 560695"/>
                <a:gd name="connsiteX2" fmla="*/ 1012162 w 2427142"/>
                <a:gd name="connsiteY2" fmla="*/ 90293 h 560695"/>
                <a:gd name="connsiteX3" fmla="*/ 1401394 w 2427142"/>
                <a:gd name="connsiteY3" fmla="*/ 43267 h 560695"/>
                <a:gd name="connsiteX4" fmla="*/ 2351213 w 2427142"/>
                <a:gd name="connsiteY4" fmla="*/ 2175 h 560695"/>
                <a:gd name="connsiteX5" fmla="*/ 2369793 w 2427142"/>
                <a:gd name="connsiteY5" fmla="*/ 5796 h 560695"/>
                <a:gd name="connsiteX0" fmla="*/ 19455 w 2838909"/>
                <a:gd name="connsiteY0" fmla="*/ 508403 h 561343"/>
                <a:gd name="connsiteX1" fmla="*/ 707504 w 2838909"/>
                <a:gd name="connsiteY1" fmla="*/ 175413 h 561343"/>
                <a:gd name="connsiteX2" fmla="*/ 1012162 w 2838909"/>
                <a:gd name="connsiteY2" fmla="*/ 90941 h 561343"/>
                <a:gd name="connsiteX3" fmla="*/ 1401394 w 2838909"/>
                <a:gd name="connsiteY3" fmla="*/ 43915 h 561343"/>
                <a:gd name="connsiteX4" fmla="*/ 2351213 w 2838909"/>
                <a:gd name="connsiteY4" fmla="*/ 2823 h 561343"/>
                <a:gd name="connsiteX5" fmla="*/ 2838909 w 2838909"/>
                <a:gd name="connsiteY5" fmla="*/ 3287 h 561343"/>
                <a:gd name="connsiteX0" fmla="*/ 19455 w 2875034"/>
                <a:gd name="connsiteY0" fmla="*/ 508403 h 561343"/>
                <a:gd name="connsiteX1" fmla="*/ 707504 w 2875034"/>
                <a:gd name="connsiteY1" fmla="*/ 175413 h 561343"/>
                <a:gd name="connsiteX2" fmla="*/ 1012162 w 2875034"/>
                <a:gd name="connsiteY2" fmla="*/ 90941 h 561343"/>
                <a:gd name="connsiteX3" fmla="*/ 1401394 w 2875034"/>
                <a:gd name="connsiteY3" fmla="*/ 43915 h 561343"/>
                <a:gd name="connsiteX4" fmla="*/ 2351213 w 2875034"/>
                <a:gd name="connsiteY4" fmla="*/ 2823 h 561343"/>
                <a:gd name="connsiteX5" fmla="*/ 2838909 w 2875034"/>
                <a:gd name="connsiteY5" fmla="*/ 3287 h 561343"/>
                <a:gd name="connsiteX6" fmla="*/ 2838909 w 2875034"/>
                <a:gd name="connsiteY6" fmla="*/ 6444 h 561343"/>
                <a:gd name="connsiteX0" fmla="*/ 19455 w 3250111"/>
                <a:gd name="connsiteY0" fmla="*/ 508403 h 561343"/>
                <a:gd name="connsiteX1" fmla="*/ 707504 w 3250111"/>
                <a:gd name="connsiteY1" fmla="*/ 175413 h 561343"/>
                <a:gd name="connsiteX2" fmla="*/ 1012162 w 3250111"/>
                <a:gd name="connsiteY2" fmla="*/ 90941 h 561343"/>
                <a:gd name="connsiteX3" fmla="*/ 1401394 w 3250111"/>
                <a:gd name="connsiteY3" fmla="*/ 43915 h 561343"/>
                <a:gd name="connsiteX4" fmla="*/ 2351213 w 3250111"/>
                <a:gd name="connsiteY4" fmla="*/ 2823 h 561343"/>
                <a:gd name="connsiteX5" fmla="*/ 2838909 w 3250111"/>
                <a:gd name="connsiteY5" fmla="*/ 3287 h 561343"/>
                <a:gd name="connsiteX6" fmla="*/ 3250111 w 3250111"/>
                <a:gd name="connsiteY6" fmla="*/ 9601 h 561343"/>
                <a:gd name="connsiteX0" fmla="*/ 0 w 2542607"/>
                <a:gd name="connsiteY0" fmla="*/ 175413 h 175413"/>
                <a:gd name="connsiteX1" fmla="*/ 304658 w 2542607"/>
                <a:gd name="connsiteY1" fmla="*/ 90941 h 175413"/>
                <a:gd name="connsiteX2" fmla="*/ 693890 w 2542607"/>
                <a:gd name="connsiteY2" fmla="*/ 43915 h 175413"/>
                <a:gd name="connsiteX3" fmla="*/ 1643709 w 2542607"/>
                <a:gd name="connsiteY3" fmla="*/ 2823 h 175413"/>
                <a:gd name="connsiteX4" fmla="*/ 2131405 w 2542607"/>
                <a:gd name="connsiteY4" fmla="*/ 3287 h 175413"/>
                <a:gd name="connsiteX5" fmla="*/ 2542607 w 2542607"/>
                <a:gd name="connsiteY5" fmla="*/ 9601 h 175413"/>
                <a:gd name="connsiteX0" fmla="*/ 0 w 3249178"/>
                <a:gd name="connsiteY0" fmla="*/ 551078 h 551078"/>
                <a:gd name="connsiteX1" fmla="*/ 1011229 w 3249178"/>
                <a:gd name="connsiteY1" fmla="*/ 90941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00461 w 3249178"/>
                <a:gd name="connsiteY2" fmla="*/ 43915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40187 w 3249178"/>
                <a:gd name="connsiteY1" fmla="*/ 106725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51770 w 3249178"/>
                <a:gd name="connsiteY1" fmla="*/ 116196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1078 h 551078"/>
                <a:gd name="connsiteX1" fmla="*/ 1051770 w 3249178"/>
                <a:gd name="connsiteY1" fmla="*/ 116196 h 551078"/>
                <a:gd name="connsiteX2" fmla="*/ 1412045 w 3249178"/>
                <a:gd name="connsiteY2" fmla="*/ 34444 h 551078"/>
                <a:gd name="connsiteX3" fmla="*/ 2350280 w 3249178"/>
                <a:gd name="connsiteY3" fmla="*/ 2823 h 551078"/>
                <a:gd name="connsiteX4" fmla="*/ 2837976 w 3249178"/>
                <a:gd name="connsiteY4" fmla="*/ 3287 h 551078"/>
                <a:gd name="connsiteX5" fmla="*/ 3249178 w 3249178"/>
                <a:gd name="connsiteY5" fmla="*/ 9601 h 551078"/>
                <a:gd name="connsiteX0" fmla="*/ 0 w 3249178"/>
                <a:gd name="connsiteY0" fmla="*/ 552766 h 552766"/>
                <a:gd name="connsiteX1" fmla="*/ 1051770 w 3249178"/>
                <a:gd name="connsiteY1" fmla="*/ 117884 h 552766"/>
                <a:gd name="connsiteX2" fmla="*/ 1429419 w 3249178"/>
                <a:gd name="connsiteY2" fmla="*/ 10877 h 552766"/>
                <a:gd name="connsiteX3" fmla="*/ 2350280 w 3249178"/>
                <a:gd name="connsiteY3" fmla="*/ 4511 h 552766"/>
                <a:gd name="connsiteX4" fmla="*/ 2837976 w 3249178"/>
                <a:gd name="connsiteY4" fmla="*/ 4975 h 552766"/>
                <a:gd name="connsiteX5" fmla="*/ 3249178 w 3249178"/>
                <a:gd name="connsiteY5" fmla="*/ 11289 h 552766"/>
                <a:gd name="connsiteX0" fmla="*/ 0 w 3249178"/>
                <a:gd name="connsiteY0" fmla="*/ 583632 h 583632"/>
                <a:gd name="connsiteX1" fmla="*/ 1051770 w 3249178"/>
                <a:gd name="connsiteY1" fmla="*/ 148750 h 583632"/>
                <a:gd name="connsiteX2" fmla="*/ 1429419 w 3249178"/>
                <a:gd name="connsiteY2" fmla="*/ 41743 h 583632"/>
                <a:gd name="connsiteX3" fmla="*/ 2263407 w 3249178"/>
                <a:gd name="connsiteY3" fmla="*/ 651 h 583632"/>
                <a:gd name="connsiteX4" fmla="*/ 2837976 w 3249178"/>
                <a:gd name="connsiteY4" fmla="*/ 35841 h 583632"/>
                <a:gd name="connsiteX5" fmla="*/ 3249178 w 3249178"/>
                <a:gd name="connsiteY5" fmla="*/ 42155 h 583632"/>
                <a:gd name="connsiteX0" fmla="*/ 0 w 3249178"/>
                <a:gd name="connsiteY0" fmla="*/ 583632 h 583632"/>
                <a:gd name="connsiteX1" fmla="*/ 1051770 w 3249178"/>
                <a:gd name="connsiteY1" fmla="*/ 148750 h 583632"/>
                <a:gd name="connsiteX2" fmla="*/ 1429419 w 3249178"/>
                <a:gd name="connsiteY2" fmla="*/ 41743 h 583632"/>
                <a:gd name="connsiteX3" fmla="*/ 2263407 w 3249178"/>
                <a:gd name="connsiteY3" fmla="*/ 651 h 583632"/>
                <a:gd name="connsiteX4" fmla="*/ 2837976 w 3249178"/>
                <a:gd name="connsiteY4" fmla="*/ 35841 h 583632"/>
                <a:gd name="connsiteX5" fmla="*/ 3249178 w 3249178"/>
                <a:gd name="connsiteY5" fmla="*/ 42155 h 583632"/>
                <a:gd name="connsiteX0" fmla="*/ 0 w 3249178"/>
                <a:gd name="connsiteY0" fmla="*/ 583632 h 583632"/>
                <a:gd name="connsiteX1" fmla="*/ 1051770 w 3249178"/>
                <a:gd name="connsiteY1" fmla="*/ 148750 h 583632"/>
                <a:gd name="connsiteX2" fmla="*/ 1429419 w 3249178"/>
                <a:gd name="connsiteY2" fmla="*/ 41743 h 583632"/>
                <a:gd name="connsiteX3" fmla="*/ 2263407 w 3249178"/>
                <a:gd name="connsiteY3" fmla="*/ 651 h 583632"/>
                <a:gd name="connsiteX4" fmla="*/ 2837976 w 3249178"/>
                <a:gd name="connsiteY4" fmla="*/ 35841 h 583632"/>
                <a:gd name="connsiteX5" fmla="*/ 3249178 w 3249178"/>
                <a:gd name="connsiteY5" fmla="*/ 42155 h 583632"/>
                <a:gd name="connsiteX0" fmla="*/ 0 w 3249178"/>
                <a:gd name="connsiteY0" fmla="*/ 596116 h 596116"/>
                <a:gd name="connsiteX1" fmla="*/ 1051770 w 3249178"/>
                <a:gd name="connsiteY1" fmla="*/ 161234 h 596116"/>
                <a:gd name="connsiteX2" fmla="*/ 1429419 w 3249178"/>
                <a:gd name="connsiteY2" fmla="*/ 54227 h 596116"/>
                <a:gd name="connsiteX3" fmla="*/ 2269199 w 3249178"/>
                <a:gd name="connsiteY3" fmla="*/ 508 h 596116"/>
                <a:gd name="connsiteX4" fmla="*/ 2837976 w 3249178"/>
                <a:gd name="connsiteY4" fmla="*/ 48325 h 596116"/>
                <a:gd name="connsiteX5" fmla="*/ 3249178 w 3249178"/>
                <a:gd name="connsiteY5" fmla="*/ 54639 h 596116"/>
                <a:gd name="connsiteX0" fmla="*/ 0 w 3249178"/>
                <a:gd name="connsiteY0" fmla="*/ 601742 h 601742"/>
                <a:gd name="connsiteX1" fmla="*/ 1051770 w 3249178"/>
                <a:gd name="connsiteY1" fmla="*/ 166860 h 601742"/>
                <a:gd name="connsiteX2" fmla="*/ 1429419 w 3249178"/>
                <a:gd name="connsiteY2" fmla="*/ 59853 h 601742"/>
                <a:gd name="connsiteX3" fmla="*/ 2269199 w 3249178"/>
                <a:gd name="connsiteY3" fmla="*/ 6134 h 601742"/>
                <a:gd name="connsiteX4" fmla="*/ 2837976 w 3249178"/>
                <a:gd name="connsiteY4" fmla="*/ 285 h 601742"/>
                <a:gd name="connsiteX5" fmla="*/ 3249178 w 3249178"/>
                <a:gd name="connsiteY5" fmla="*/ 60265 h 601742"/>
                <a:gd name="connsiteX0" fmla="*/ 0 w 3272344"/>
                <a:gd name="connsiteY0" fmla="*/ 607771 h 607771"/>
                <a:gd name="connsiteX1" fmla="*/ 1051770 w 3272344"/>
                <a:gd name="connsiteY1" fmla="*/ 172889 h 607771"/>
                <a:gd name="connsiteX2" fmla="*/ 1429419 w 3272344"/>
                <a:gd name="connsiteY2" fmla="*/ 65882 h 607771"/>
                <a:gd name="connsiteX3" fmla="*/ 2269199 w 3272344"/>
                <a:gd name="connsiteY3" fmla="*/ 12163 h 607771"/>
                <a:gd name="connsiteX4" fmla="*/ 2837976 w 3272344"/>
                <a:gd name="connsiteY4" fmla="*/ 6314 h 607771"/>
                <a:gd name="connsiteX5" fmla="*/ 3272344 w 3272344"/>
                <a:gd name="connsiteY5" fmla="*/ 0 h 607771"/>
                <a:gd name="connsiteX0" fmla="*/ 0 w 3278135"/>
                <a:gd name="connsiteY0" fmla="*/ 604614 h 604614"/>
                <a:gd name="connsiteX1" fmla="*/ 1051770 w 3278135"/>
                <a:gd name="connsiteY1" fmla="*/ 169732 h 604614"/>
                <a:gd name="connsiteX2" fmla="*/ 1429419 w 3278135"/>
                <a:gd name="connsiteY2" fmla="*/ 62725 h 604614"/>
                <a:gd name="connsiteX3" fmla="*/ 2269199 w 3278135"/>
                <a:gd name="connsiteY3" fmla="*/ 9006 h 604614"/>
                <a:gd name="connsiteX4" fmla="*/ 2837976 w 3278135"/>
                <a:gd name="connsiteY4" fmla="*/ 3157 h 604614"/>
                <a:gd name="connsiteX5" fmla="*/ 3278135 w 3278135"/>
                <a:gd name="connsiteY5" fmla="*/ 0 h 604614"/>
                <a:gd name="connsiteX0" fmla="*/ 0 w 3278135"/>
                <a:gd name="connsiteY0" fmla="*/ 604614 h 604614"/>
                <a:gd name="connsiteX1" fmla="*/ 1051770 w 3278135"/>
                <a:gd name="connsiteY1" fmla="*/ 169732 h 604614"/>
                <a:gd name="connsiteX2" fmla="*/ 1429419 w 3278135"/>
                <a:gd name="connsiteY2" fmla="*/ 62725 h 604614"/>
                <a:gd name="connsiteX3" fmla="*/ 2269199 w 3278135"/>
                <a:gd name="connsiteY3" fmla="*/ 9006 h 604614"/>
                <a:gd name="connsiteX4" fmla="*/ 2837976 w 3278135"/>
                <a:gd name="connsiteY4" fmla="*/ 3157 h 604614"/>
                <a:gd name="connsiteX5" fmla="*/ 3278135 w 3278135"/>
                <a:gd name="connsiteY5" fmla="*/ 0 h 604614"/>
                <a:gd name="connsiteX0" fmla="*/ 0 w 3278135"/>
                <a:gd name="connsiteY0" fmla="*/ 634190 h 634190"/>
                <a:gd name="connsiteX1" fmla="*/ 1051770 w 3278135"/>
                <a:gd name="connsiteY1" fmla="*/ 199308 h 634190"/>
                <a:gd name="connsiteX2" fmla="*/ 1429419 w 3278135"/>
                <a:gd name="connsiteY2" fmla="*/ 92301 h 634190"/>
                <a:gd name="connsiteX3" fmla="*/ 2274989 w 3278135"/>
                <a:gd name="connsiteY3" fmla="*/ 700 h 634190"/>
                <a:gd name="connsiteX4" fmla="*/ 2837976 w 3278135"/>
                <a:gd name="connsiteY4" fmla="*/ 32733 h 634190"/>
                <a:gd name="connsiteX5" fmla="*/ 3278135 w 3278135"/>
                <a:gd name="connsiteY5" fmla="*/ 29576 h 634190"/>
                <a:gd name="connsiteX0" fmla="*/ 0 w 3278135"/>
                <a:gd name="connsiteY0" fmla="*/ 661455 h 661455"/>
                <a:gd name="connsiteX1" fmla="*/ 1051770 w 3278135"/>
                <a:gd name="connsiteY1" fmla="*/ 226573 h 661455"/>
                <a:gd name="connsiteX2" fmla="*/ 1429419 w 3278135"/>
                <a:gd name="connsiteY2" fmla="*/ 119566 h 661455"/>
                <a:gd name="connsiteX3" fmla="*/ 2274989 w 3278135"/>
                <a:gd name="connsiteY3" fmla="*/ 27965 h 661455"/>
                <a:gd name="connsiteX4" fmla="*/ 2670020 w 3278135"/>
                <a:gd name="connsiteY4" fmla="*/ 18 h 661455"/>
                <a:gd name="connsiteX5" fmla="*/ 3278135 w 3278135"/>
                <a:gd name="connsiteY5" fmla="*/ 56841 h 661455"/>
                <a:gd name="connsiteX0" fmla="*/ 0 w 3249177"/>
                <a:gd name="connsiteY0" fmla="*/ 683535 h 683535"/>
                <a:gd name="connsiteX1" fmla="*/ 1051770 w 3249177"/>
                <a:gd name="connsiteY1" fmla="*/ 248653 h 683535"/>
                <a:gd name="connsiteX2" fmla="*/ 1429419 w 3249177"/>
                <a:gd name="connsiteY2" fmla="*/ 141646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0 w 3249177"/>
                <a:gd name="connsiteY1" fmla="*/ 24865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70020 w 3249177"/>
                <a:gd name="connsiteY4" fmla="*/ 22098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74989 w 3249177"/>
                <a:gd name="connsiteY3" fmla="*/ 50045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7396 w 3249177"/>
                <a:gd name="connsiteY4" fmla="*/ 25255 h 683535"/>
                <a:gd name="connsiteX5" fmla="*/ 3249177 w 3249177"/>
                <a:gd name="connsiteY5" fmla="*/ 0 h 683535"/>
                <a:gd name="connsiteX0" fmla="*/ 0 w 3249177"/>
                <a:gd name="connsiteY0" fmla="*/ 683535 h 683535"/>
                <a:gd name="connsiteX1" fmla="*/ 1051771 w 3249177"/>
                <a:gd name="connsiteY1" fmla="*/ 258123 h 683535"/>
                <a:gd name="connsiteX2" fmla="*/ 1452586 w 3249177"/>
                <a:gd name="connsiteY2" fmla="*/ 154273 h 683535"/>
                <a:gd name="connsiteX3" fmla="*/ 2269198 w 3249177"/>
                <a:gd name="connsiteY3" fmla="*/ 43731 h 683535"/>
                <a:gd name="connsiteX4" fmla="*/ 2681605 w 3249177"/>
                <a:gd name="connsiteY4" fmla="*/ 18941 h 683535"/>
                <a:gd name="connsiteX5" fmla="*/ 3249177 w 3249177"/>
                <a:gd name="connsiteY5" fmla="*/ 0 h 68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9177" h="683535">
                  <a:moveTo>
                    <a:pt x="0" y="683535"/>
                  </a:moveTo>
                  <a:cubicBezTo>
                    <a:pt x="165451" y="613958"/>
                    <a:pt x="809672" y="336862"/>
                    <a:pt x="1051771" y="258123"/>
                  </a:cubicBezTo>
                  <a:cubicBezTo>
                    <a:pt x="1293870" y="179384"/>
                    <a:pt x="1348140" y="187375"/>
                    <a:pt x="1452586" y="154273"/>
                  </a:cubicBezTo>
                  <a:cubicBezTo>
                    <a:pt x="1800282" y="99072"/>
                    <a:pt x="2120443" y="43713"/>
                    <a:pt x="2269198" y="43731"/>
                  </a:cubicBezTo>
                  <a:cubicBezTo>
                    <a:pt x="2443346" y="24945"/>
                    <a:pt x="2542206" y="25100"/>
                    <a:pt x="2681605" y="18941"/>
                  </a:cubicBezTo>
                  <a:cubicBezTo>
                    <a:pt x="2886240" y="-2104"/>
                    <a:pt x="3061917" y="8418"/>
                    <a:pt x="3249177" y="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7654" y="5855343"/>
              <a:ext cx="7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DIRTY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3383" y="5841521"/>
              <a:ext cx="864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CLEAN</a:t>
              </a:r>
              <a:endParaRPr lang="en-US" sz="2000" dirty="0"/>
            </a:p>
          </p:txBody>
        </p:sp>
        <p:cxnSp>
          <p:nvCxnSpPr>
            <p:cNvPr id="14" name="Straight Connector 13"/>
            <p:cNvCxnSpPr>
              <a:stCxn id="11" idx="0"/>
            </p:cNvCxnSpPr>
            <p:nvPr/>
          </p:nvCxnSpPr>
          <p:spPr>
            <a:xfrm flipV="1">
              <a:off x="1403646" y="3748628"/>
              <a:ext cx="1801112" cy="209102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371917" y="4213849"/>
              <a:ext cx="3328728" cy="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51914" y="3979560"/>
                  <a:ext cx="46038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14" y="3979560"/>
                  <a:ext cx="460382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173388" y="3722981"/>
                  <a:ext cx="37350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388" y="3722981"/>
                  <a:ext cx="37350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4918" r="-18033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13822" y="489758"/>
                <a:ext cx="1285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Values of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u="sng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822" y="489758"/>
                <a:ext cx="1285929" cy="369332"/>
              </a:xfrm>
              <a:prstGeom prst="rect">
                <a:avLst/>
              </a:prstGeom>
              <a:blipFill>
                <a:blip r:embed="rId8"/>
                <a:stretch>
                  <a:fillRect l="-37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11790" y="953150"/>
                <a:ext cx="25584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1600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953150"/>
                <a:ext cx="2558456" cy="276999"/>
              </a:xfrm>
              <a:prstGeom prst="rect">
                <a:avLst/>
              </a:prstGeom>
              <a:blipFill>
                <a:blip r:embed="rId9"/>
                <a:stretch>
                  <a:fillRect l="-190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11790" y="1220540"/>
                <a:ext cx="2515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230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1220540"/>
                <a:ext cx="2515047" cy="276999"/>
              </a:xfrm>
              <a:prstGeom prst="rect">
                <a:avLst/>
              </a:prstGeom>
              <a:blipFill>
                <a:blip r:embed="rId10"/>
                <a:stretch>
                  <a:fillRect l="-1942" r="-121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11790" y="1504569"/>
                <a:ext cx="17040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83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1504569"/>
                <a:ext cx="1704003" cy="276999"/>
              </a:xfrm>
              <a:prstGeom prst="rect">
                <a:avLst/>
              </a:prstGeom>
              <a:blipFill>
                <a:blip r:embed="rId11"/>
                <a:stretch>
                  <a:fillRect l="-5018" r="-4946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11790" y="1765904"/>
                <a:ext cx="25289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38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1765904"/>
                <a:ext cx="2528962" cy="276999"/>
              </a:xfrm>
              <a:prstGeom prst="rect">
                <a:avLst/>
              </a:prstGeom>
              <a:blipFill>
                <a:blip r:embed="rId12"/>
                <a:stretch>
                  <a:fillRect l="-1928" r="-9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1790" y="2049933"/>
                <a:ext cx="2526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𝑃𝑏𝐵𝑖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2049933"/>
                <a:ext cx="2526396" cy="276999"/>
              </a:xfrm>
              <a:prstGeom prst="rect">
                <a:avLst/>
              </a:prstGeom>
              <a:blipFill>
                <a:blip r:embed="rId13"/>
                <a:stretch>
                  <a:fillRect l="-1932" r="-96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11790" y="2318298"/>
                <a:ext cx="2549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90" y="2318298"/>
                <a:ext cx="2549352" cy="276999"/>
              </a:xfrm>
              <a:prstGeom prst="rect">
                <a:avLst/>
              </a:prstGeom>
              <a:blipFill>
                <a:blip r:embed="rId14"/>
                <a:stretch>
                  <a:fillRect l="-1914" r="-95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87359" y="2602327"/>
                <a:ext cx="25394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𝑌𝐵𝐶𝑂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1.5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59" y="2602327"/>
                <a:ext cx="2539478" cy="276999"/>
              </a:xfrm>
              <a:prstGeom prst="rect">
                <a:avLst/>
              </a:prstGeom>
              <a:blipFill>
                <a:blip r:embed="rId15"/>
                <a:stretch>
                  <a:fillRect l="-1923" r="-120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81557" y="2870692"/>
                <a:ext cx="2609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𝑌𝐵𝐶𝑂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0.4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57" y="2870692"/>
                <a:ext cx="2609817" cy="276999"/>
              </a:xfrm>
              <a:prstGeom prst="rect">
                <a:avLst/>
              </a:prstGeom>
              <a:blipFill>
                <a:blip r:embed="rId16"/>
                <a:stretch>
                  <a:fillRect l="-93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886273" y="1412910"/>
                <a:ext cx="1908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DIRTY SC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73" y="1412910"/>
                <a:ext cx="1908086" cy="369332"/>
              </a:xfrm>
              <a:prstGeom prst="rect">
                <a:avLst/>
              </a:prstGeom>
              <a:blipFill>
                <a:blip r:embed="rId17"/>
                <a:stretch>
                  <a:fillRect l="-28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390008" y="2629205"/>
                <a:ext cx="1381917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16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08" y="2629205"/>
                <a:ext cx="1381917" cy="6455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3854880" y="1879232"/>
            <a:ext cx="2108101" cy="663964"/>
            <a:chOff x="3205421" y="1988516"/>
            <a:chExt cx="2108101" cy="663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840316" y="2192044"/>
                  <a:ext cx="473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~</a:t>
                  </a:r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316" y="2192044"/>
                  <a:ext cx="473206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168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021439" y="1988516"/>
                  <a:ext cx="880369" cy="663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+ℓ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439" y="1988516"/>
                  <a:ext cx="880369" cy="66396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205421" y="2155650"/>
                  <a:ext cx="906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421" y="2155650"/>
                  <a:ext cx="906274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25583" y="1421635"/>
                <a:ext cx="23732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CLEAN SC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83" y="1421635"/>
                <a:ext cx="2373264" cy="369332"/>
              </a:xfrm>
              <a:prstGeom prst="rect">
                <a:avLst/>
              </a:prstGeom>
              <a:blipFill>
                <a:blip r:embed="rId22"/>
                <a:stretch>
                  <a:fillRect l="-20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5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9133" y="635302"/>
            <a:ext cx="1500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LOCAL (London)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7861" y="1163905"/>
            <a:ext cx="2573358" cy="1635712"/>
            <a:chOff x="1445694" y="2935756"/>
            <a:chExt cx="3042067" cy="1891041"/>
          </a:xfrm>
        </p:grpSpPr>
        <p:grpSp>
          <p:nvGrpSpPr>
            <p:cNvPr id="9" name="Group 8"/>
            <p:cNvGrpSpPr/>
            <p:nvPr/>
          </p:nvGrpSpPr>
          <p:grpSpPr>
            <a:xfrm>
              <a:off x="1445694" y="2935756"/>
              <a:ext cx="3042067" cy="1891041"/>
              <a:chOff x="1149572" y="3882596"/>
              <a:chExt cx="3042067" cy="18910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49572" y="3882596"/>
                <a:ext cx="3042067" cy="1891041"/>
                <a:chOff x="711475" y="6921071"/>
                <a:chExt cx="3042067" cy="1891041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1061575" y="6921071"/>
                  <a:ext cx="2491303" cy="1524000"/>
                  <a:chOff x="523287" y="6747893"/>
                  <a:chExt cx="2491303" cy="1524000"/>
                </a:xfrm>
              </p:grpSpPr>
              <p:cxnSp>
                <p:nvCxnSpPr>
                  <p:cNvPr id="32" name="Straight Arrow Connector 31"/>
                  <p:cNvCxnSpPr/>
                  <p:nvPr/>
                </p:nvCxnSpPr>
                <p:spPr>
                  <a:xfrm flipV="1">
                    <a:off x="559416" y="8245288"/>
                    <a:ext cx="2455174" cy="105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 flipV="1">
                    <a:off x="523287" y="6747893"/>
                    <a:ext cx="36129" cy="152400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Freeform 33"/>
                  <p:cNvSpPr/>
                  <p:nvPr/>
                </p:nvSpPr>
                <p:spPr>
                  <a:xfrm>
                    <a:off x="596795" y="6944610"/>
                    <a:ext cx="2211293" cy="1216403"/>
                  </a:xfrm>
                  <a:custGeom>
                    <a:avLst/>
                    <a:gdLst>
                      <a:gd name="connsiteX0" fmla="*/ 0 w 2695904"/>
                      <a:gd name="connsiteY0" fmla="*/ 0 h 1087821"/>
                      <a:gd name="connsiteX1" fmla="*/ 378373 w 2695904"/>
                      <a:gd name="connsiteY1" fmla="*/ 772511 h 1087821"/>
                      <a:gd name="connsiteX2" fmla="*/ 1229711 w 2695904"/>
                      <a:gd name="connsiteY2" fmla="*/ 1008993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36028 w 2695904"/>
                      <a:gd name="connsiteY1" fmla="*/ 788277 h 1087821"/>
                      <a:gd name="connsiteX2" fmla="*/ 1229711 w 2695904"/>
                      <a:gd name="connsiteY2" fmla="*/ 1008993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457201 w 2695904"/>
                      <a:gd name="connsiteY1" fmla="*/ 677918 h 1087821"/>
                      <a:gd name="connsiteX2" fmla="*/ 1229711 w 2695904"/>
                      <a:gd name="connsiteY2" fmla="*/ 1008993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457201 w 2695904"/>
                      <a:gd name="connsiteY1" fmla="*/ 677918 h 1087821"/>
                      <a:gd name="connsiteX2" fmla="*/ 1403132 w 2695904"/>
                      <a:gd name="connsiteY2" fmla="*/ 1024758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51794 w 2695904"/>
                      <a:gd name="connsiteY1" fmla="*/ 740980 h 1087821"/>
                      <a:gd name="connsiteX2" fmla="*/ 1403132 w 2695904"/>
                      <a:gd name="connsiteY2" fmla="*/ 1024758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83325 w 2695904"/>
                      <a:gd name="connsiteY1" fmla="*/ 725215 h 1087821"/>
                      <a:gd name="connsiteX2" fmla="*/ 1403132 w 2695904"/>
                      <a:gd name="connsiteY2" fmla="*/ 1024758 h 1087821"/>
                      <a:gd name="connsiteX3" fmla="*/ 2695904 w 2695904"/>
                      <a:gd name="connsiteY3" fmla="*/ 1087821 h 1087821"/>
                      <a:gd name="connsiteX0" fmla="*/ 0 w 2695904"/>
                      <a:gd name="connsiteY0" fmla="*/ 0 h 1087821"/>
                      <a:gd name="connsiteX1" fmla="*/ 583325 w 2695904"/>
                      <a:gd name="connsiteY1" fmla="*/ 725215 h 1087821"/>
                      <a:gd name="connsiteX2" fmla="*/ 1466194 w 2695904"/>
                      <a:gd name="connsiteY2" fmla="*/ 1040523 h 1087821"/>
                      <a:gd name="connsiteX3" fmla="*/ 2695904 w 2695904"/>
                      <a:gd name="connsiteY3" fmla="*/ 1087821 h 1087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5904" h="1087821">
                        <a:moveTo>
                          <a:pt x="0" y="0"/>
                        </a:moveTo>
                        <a:cubicBezTo>
                          <a:pt x="86710" y="302173"/>
                          <a:pt x="338959" y="551795"/>
                          <a:pt x="583325" y="725215"/>
                        </a:cubicBezTo>
                        <a:cubicBezTo>
                          <a:pt x="827691" y="898635"/>
                          <a:pt x="1114098" y="980089"/>
                          <a:pt x="1466194" y="1040523"/>
                        </a:cubicBezTo>
                        <a:cubicBezTo>
                          <a:pt x="1818290" y="1100957"/>
                          <a:pt x="2155935" y="1074683"/>
                          <a:pt x="2695904" y="1087821"/>
                        </a:cubicBezTo>
                      </a:path>
                    </a:pathLst>
                  </a:cu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711475" y="6936544"/>
                      <a:ext cx="201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1475" y="6936544"/>
                      <a:ext cx="201016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2857" r="-39286" b="-4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3570222" y="8279966"/>
                      <a:ext cx="1833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0222" y="8279966"/>
                      <a:ext cx="183320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2000" r="-28000" b="-323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791475" y="8343717"/>
                  <a:ext cx="0" cy="16687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682471" y="8499212"/>
                      <a:ext cx="188511" cy="312900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oMath>
                        </m:oMathPara>
                      </a14:m>
                      <a:endParaRPr lang="en-US" baseline="-25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82471" y="8499212"/>
                      <a:ext cx="188511" cy="31290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40741" r="-37037"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1428333" y="4644597"/>
                <a:ext cx="431699" cy="1029502"/>
                <a:chOff x="1904191" y="3424217"/>
                <a:chExt cx="1880283" cy="396632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904191" y="3424217"/>
                  <a:ext cx="1880283" cy="3966322"/>
                  <a:chOff x="1058674" y="1099506"/>
                  <a:chExt cx="3023814" cy="6707835"/>
                </a:xfrm>
              </p:grpSpPr>
              <p:sp>
                <p:nvSpPr>
                  <p:cNvPr id="24" name="Oval 23"/>
                  <p:cNvSpPr>
                    <a:spLocks noChangeAspect="1"/>
                  </p:cNvSpPr>
                  <p:nvPr/>
                </p:nvSpPr>
                <p:spPr>
                  <a:xfrm>
                    <a:off x="1903671" y="1099506"/>
                    <a:ext cx="2178817" cy="2173336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928256" y="2130093"/>
                    <a:ext cx="126317" cy="11818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58674" y="7338881"/>
                    <a:ext cx="126328" cy="4684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483227" y="3489052"/>
                  <a:ext cx="1301246" cy="1095870"/>
                  <a:chOff x="2483227" y="3489052"/>
                  <a:chExt cx="1301246" cy="1095870"/>
                </a:xfrm>
              </p:grpSpPr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3126028" y="4062005"/>
                    <a:ext cx="658445" cy="8429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2483227" y="3491209"/>
                    <a:ext cx="449941" cy="42775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H="1">
                    <a:off x="2489844" y="3489052"/>
                    <a:ext cx="660366" cy="6243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2581676" y="3553060"/>
                    <a:ext cx="720233" cy="69001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743547" y="3610175"/>
                    <a:ext cx="802915" cy="78086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2796095" y="3736644"/>
                    <a:ext cx="767518" cy="76422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2932729" y="3873254"/>
                    <a:ext cx="672933" cy="69170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128168" y="4023087"/>
                    <a:ext cx="549990" cy="5618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3337586" y="4169852"/>
                    <a:ext cx="373323" cy="3951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31096" y="3840140"/>
                  <a:ext cx="172547" cy="277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096" y="3840140"/>
                  <a:ext cx="172547" cy="277000"/>
                </a:xfrm>
                <a:prstGeom prst="rect">
                  <a:avLst/>
                </a:prstGeom>
                <a:blipFill>
                  <a:blip r:embed="rId10"/>
                  <a:stretch>
                    <a:fillRect l="-66667" t="-2941" r="-58333" b="-7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4184851" y="1224734"/>
            <a:ext cx="2735862" cy="2305194"/>
            <a:chOff x="3867945" y="3881356"/>
            <a:chExt cx="3215189" cy="2740859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413277" y="5379991"/>
              <a:ext cx="2455174" cy="10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3867945" y="3881356"/>
              <a:ext cx="3215189" cy="2740859"/>
              <a:chOff x="3853926" y="3882596"/>
              <a:chExt cx="3215189" cy="274085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853926" y="4380734"/>
                <a:ext cx="1122817" cy="2242721"/>
                <a:chOff x="1904191" y="3365346"/>
                <a:chExt cx="1889703" cy="4025193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904191" y="3365346"/>
                  <a:ext cx="1889703" cy="4025193"/>
                  <a:chOff x="1058674" y="999945"/>
                  <a:chExt cx="3038960" cy="6807396"/>
                </a:xfrm>
              </p:grpSpPr>
              <p:sp>
                <p:nvSpPr>
                  <p:cNvPr id="57" name="Oval 56"/>
                  <p:cNvSpPr>
                    <a:spLocks noChangeAspect="1"/>
                  </p:cNvSpPr>
                  <p:nvPr/>
                </p:nvSpPr>
                <p:spPr>
                  <a:xfrm>
                    <a:off x="1918823" y="999945"/>
                    <a:ext cx="2178811" cy="2423248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2928256" y="2130093"/>
                    <a:ext cx="126317" cy="118188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058674" y="7338881"/>
                    <a:ext cx="126328" cy="46846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2483227" y="3489052"/>
                  <a:ext cx="1301246" cy="1095870"/>
                  <a:chOff x="2483227" y="3489052"/>
                  <a:chExt cx="1301246" cy="1095870"/>
                </a:xfrm>
              </p:grpSpPr>
              <p:cxnSp>
                <p:nvCxnSpPr>
                  <p:cNvPr id="48" name="Straight Arrow Connector 47"/>
                  <p:cNvCxnSpPr/>
                  <p:nvPr/>
                </p:nvCxnSpPr>
                <p:spPr>
                  <a:xfrm flipV="1">
                    <a:off x="3126028" y="4062005"/>
                    <a:ext cx="658445" cy="8429"/>
                  </a:xfrm>
                  <a:prstGeom prst="straightConnector1">
                    <a:avLst/>
                  </a:prstGeom>
                  <a:ln w="127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2483227" y="3491209"/>
                    <a:ext cx="449941" cy="42775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2489844" y="3489052"/>
                    <a:ext cx="660366" cy="62433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581676" y="3553060"/>
                    <a:ext cx="720233" cy="69001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flipH="1">
                    <a:off x="2657454" y="3611758"/>
                    <a:ext cx="802917" cy="7808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2796095" y="3736644"/>
                    <a:ext cx="767518" cy="764222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H="1">
                    <a:off x="2932729" y="3873254"/>
                    <a:ext cx="672933" cy="69170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128168" y="4023087"/>
                    <a:ext cx="549990" cy="56183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3337586" y="4169852"/>
                    <a:ext cx="373323" cy="395105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4377148" y="3882596"/>
                <a:ext cx="36129" cy="1524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4450656" y="4079313"/>
                <a:ext cx="2211293" cy="1216403"/>
              </a:xfrm>
              <a:custGeom>
                <a:avLst/>
                <a:gdLst>
                  <a:gd name="connsiteX0" fmla="*/ 0 w 2695904"/>
                  <a:gd name="connsiteY0" fmla="*/ 0 h 1087821"/>
                  <a:gd name="connsiteX1" fmla="*/ 378373 w 2695904"/>
                  <a:gd name="connsiteY1" fmla="*/ 772511 h 1087821"/>
                  <a:gd name="connsiteX2" fmla="*/ 1229711 w 2695904"/>
                  <a:gd name="connsiteY2" fmla="*/ 1008993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36028 w 2695904"/>
                  <a:gd name="connsiteY1" fmla="*/ 788277 h 1087821"/>
                  <a:gd name="connsiteX2" fmla="*/ 1229711 w 2695904"/>
                  <a:gd name="connsiteY2" fmla="*/ 1008993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457201 w 2695904"/>
                  <a:gd name="connsiteY1" fmla="*/ 677918 h 1087821"/>
                  <a:gd name="connsiteX2" fmla="*/ 1229711 w 2695904"/>
                  <a:gd name="connsiteY2" fmla="*/ 1008993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457201 w 2695904"/>
                  <a:gd name="connsiteY1" fmla="*/ 677918 h 1087821"/>
                  <a:gd name="connsiteX2" fmla="*/ 1403132 w 2695904"/>
                  <a:gd name="connsiteY2" fmla="*/ 1024758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51794 w 2695904"/>
                  <a:gd name="connsiteY1" fmla="*/ 740980 h 1087821"/>
                  <a:gd name="connsiteX2" fmla="*/ 1403132 w 2695904"/>
                  <a:gd name="connsiteY2" fmla="*/ 1024758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83325 w 2695904"/>
                  <a:gd name="connsiteY1" fmla="*/ 725215 h 1087821"/>
                  <a:gd name="connsiteX2" fmla="*/ 1403132 w 2695904"/>
                  <a:gd name="connsiteY2" fmla="*/ 1024758 h 1087821"/>
                  <a:gd name="connsiteX3" fmla="*/ 2695904 w 2695904"/>
                  <a:gd name="connsiteY3" fmla="*/ 1087821 h 1087821"/>
                  <a:gd name="connsiteX0" fmla="*/ 0 w 2695904"/>
                  <a:gd name="connsiteY0" fmla="*/ 0 h 1087821"/>
                  <a:gd name="connsiteX1" fmla="*/ 583325 w 2695904"/>
                  <a:gd name="connsiteY1" fmla="*/ 725215 h 1087821"/>
                  <a:gd name="connsiteX2" fmla="*/ 1466194 w 2695904"/>
                  <a:gd name="connsiteY2" fmla="*/ 1040523 h 1087821"/>
                  <a:gd name="connsiteX3" fmla="*/ 2695904 w 2695904"/>
                  <a:gd name="connsiteY3" fmla="*/ 1087821 h 1087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5904" h="1087821">
                    <a:moveTo>
                      <a:pt x="0" y="0"/>
                    </a:moveTo>
                    <a:cubicBezTo>
                      <a:pt x="86710" y="302173"/>
                      <a:pt x="338959" y="551795"/>
                      <a:pt x="583325" y="725215"/>
                    </a:cubicBezTo>
                    <a:cubicBezTo>
                      <a:pt x="827691" y="898635"/>
                      <a:pt x="1114098" y="980089"/>
                      <a:pt x="1466194" y="1040523"/>
                    </a:cubicBezTo>
                    <a:cubicBezTo>
                      <a:pt x="1818290" y="1100957"/>
                      <a:pt x="2155935" y="1074683"/>
                      <a:pt x="2695904" y="1087821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027048" y="3898069"/>
                    <a:ext cx="20101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7048" y="3898069"/>
                    <a:ext cx="201016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9286" r="-42857" b="-4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885795" y="5241491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5795" y="5241491"/>
                    <a:ext cx="183320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769" r="-23077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/>
              <p:cNvCxnSpPr/>
              <p:nvPr/>
            </p:nvCxnSpPr>
            <p:spPr>
              <a:xfrm>
                <a:off x="5071445" y="5305242"/>
                <a:ext cx="0" cy="16687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961452" y="5488626"/>
                    <a:ext cx="187405" cy="3218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n-US" baseline="-250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1452" y="5488626"/>
                    <a:ext cx="187405" cy="32180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2308" r="-42308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024100" y="4592400"/>
                    <a:ext cx="1725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4100" y="4592400"/>
                    <a:ext cx="172547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6667" t="-3030" r="-58333" b="-848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62401" y="2992549"/>
                <a:ext cx="114165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01" y="2992549"/>
                <a:ext cx="1141658" cy="5204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83452" y="2990307"/>
                <a:ext cx="154830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452" y="2990307"/>
                <a:ext cx="1548308" cy="6223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575815" y="1362024"/>
                <a:ext cx="3677032" cy="785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Averages in current from 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effective increase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by  ~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815" y="1362024"/>
                <a:ext cx="3677032" cy="785664"/>
              </a:xfrm>
              <a:prstGeom prst="rect">
                <a:avLst/>
              </a:prstGeom>
              <a:blipFill>
                <a:blip r:embed="rId17"/>
                <a:stretch>
                  <a:fillRect l="-1493" t="-3876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250767" y="3354726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767" y="3354726"/>
                <a:ext cx="429605" cy="246221"/>
              </a:xfrm>
              <a:prstGeom prst="rect">
                <a:avLst/>
              </a:prstGeom>
              <a:blipFill>
                <a:blip r:embed="rId21"/>
                <a:stretch>
                  <a:fillRect l="-11429" r="-1142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740615" y="3696242"/>
                <a:ext cx="275267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15" y="3696242"/>
                <a:ext cx="2752677" cy="6223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454216" y="4471671"/>
                <a:ext cx="489787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d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16" y="4471671"/>
                <a:ext cx="4897879" cy="6223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887237" y="4401536"/>
                <a:ext cx="166989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nor/>
                                </m:rPr>
                                <a:rPr lang="en-US" sz="2000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237" y="4401536"/>
                <a:ext cx="1669894" cy="69153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369977" y="80262"/>
            <a:ext cx="14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Non-locality: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927853" y="1042668"/>
                <a:ext cx="870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 &gt;&gt; 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53" y="1042668"/>
                <a:ext cx="870944" cy="369332"/>
              </a:xfrm>
              <a:prstGeom prst="rect">
                <a:avLst/>
              </a:prstGeom>
              <a:blipFill>
                <a:blip r:embed="rId2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836997" y="1081905"/>
                <a:ext cx="8132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97" y="1081905"/>
                <a:ext cx="813236" cy="369332"/>
              </a:xfrm>
              <a:prstGeom prst="rect">
                <a:avLst/>
              </a:prstGeom>
              <a:blipFill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80957" y="3761564"/>
                <a:ext cx="2325187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57" y="3761564"/>
                <a:ext cx="2325187" cy="52046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11786" y="4549536"/>
                <a:ext cx="28121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6" y="4549536"/>
                <a:ext cx="2812180" cy="62235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8985812" y="5302250"/>
                <a:ext cx="2887008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812" y="5302250"/>
                <a:ext cx="2887008" cy="82221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473995" y="5881584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95" y="5881584"/>
                <a:ext cx="915635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942724" y="5414189"/>
            <a:ext cx="2687146" cy="718685"/>
            <a:chOff x="4050890" y="5658277"/>
            <a:chExt cx="2687146" cy="718685"/>
          </a:xfrm>
        </p:grpSpPr>
        <p:sp>
          <p:nvSpPr>
            <p:cNvPr id="82" name="Rectangle 81"/>
            <p:cNvSpPr/>
            <p:nvPr/>
          </p:nvSpPr>
          <p:spPr>
            <a:xfrm>
              <a:off x="4050890" y="5658277"/>
              <a:ext cx="2619564" cy="71868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159739" y="5658277"/>
                  <a:ext cx="2578297" cy="5933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a14:m>
                  <a:r>
                    <a:rPr lang="en-US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739" y="5658277"/>
                  <a:ext cx="2578297" cy="59330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Rectangle 84"/>
          <p:cNvSpPr/>
          <p:nvPr/>
        </p:nvSpPr>
        <p:spPr>
          <a:xfrm>
            <a:off x="1467659" y="5871964"/>
            <a:ext cx="1086398" cy="504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0398" y="98795"/>
                <a:ext cx="834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98" y="98795"/>
                <a:ext cx="834652" cy="369332"/>
              </a:xfrm>
              <a:prstGeom prst="rect">
                <a:avLst/>
              </a:prstGeom>
              <a:blipFill>
                <a:blip r:embed="rId3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86622" y="565901"/>
            <a:ext cx="227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NON-LOCAL </a:t>
            </a:r>
            <a:r>
              <a:rPr lang="en-US" dirty="0"/>
              <a:t>(</a:t>
            </a:r>
            <a:r>
              <a:rPr lang="en-US" dirty="0" err="1"/>
              <a:t>Pippard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9019766" y="6013824"/>
                <a:ext cx="3104055" cy="822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b="0" i="1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b="0" i="1" baseline="-250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766" y="6013824"/>
                <a:ext cx="3104055" cy="82221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52506" y="6290456"/>
            <a:ext cx="2885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Pippard</a:t>
            </a:r>
            <a:r>
              <a:rPr lang="en-US" dirty="0" smtClean="0"/>
              <a:t> penetration length: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/>
      <p:bldP spid="61" grpId="0"/>
      <p:bldP spid="63" grpId="0"/>
      <p:bldP spid="69" grpId="0"/>
      <p:bldP spid="70" grpId="0"/>
      <p:bldP spid="71" grpId="0"/>
      <p:bldP spid="75" grpId="0"/>
      <p:bldP spid="76" grpId="0"/>
      <p:bldP spid="77" grpId="0"/>
      <p:bldP spid="78" grpId="0"/>
      <p:bldP spid="79" grpId="0"/>
      <p:bldP spid="81" grpId="0"/>
      <p:bldP spid="85" grpId="0" animBg="1"/>
      <p:bldP spid="3" grpId="0"/>
      <p:bldP spid="8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413" y="759988"/>
                <a:ext cx="3414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CLEAN LIMIT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3" y="759988"/>
                <a:ext cx="3414027" cy="369332"/>
              </a:xfrm>
              <a:prstGeom prst="rect">
                <a:avLst/>
              </a:prstGeom>
              <a:blipFill>
                <a:blip r:embed="rId2"/>
                <a:stretch>
                  <a:fillRect l="-16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41989" y="1256169"/>
                <a:ext cx="1938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89" y="1256169"/>
                <a:ext cx="1938672" cy="276999"/>
              </a:xfrm>
              <a:prstGeom prst="rect">
                <a:avLst/>
              </a:prstGeom>
              <a:blipFill>
                <a:blip r:embed="rId3"/>
                <a:stretch>
                  <a:fillRect l="-2516" t="-2174" r="-94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18819" y="1544126"/>
                <a:ext cx="382053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19" y="1544126"/>
                <a:ext cx="3820533" cy="729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7414" y="1245155"/>
            <a:ext cx="102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414" y="1810978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PIPPARD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72658" y="2746540"/>
            <a:ext cx="3418946" cy="1114754"/>
            <a:chOff x="437590" y="1706156"/>
            <a:chExt cx="3418946" cy="1114754"/>
          </a:xfrm>
        </p:grpSpPr>
        <p:sp>
          <p:nvSpPr>
            <p:cNvPr id="7" name="TextBox 6"/>
            <p:cNvSpPr txBox="1"/>
            <p:nvPr/>
          </p:nvSpPr>
          <p:spPr>
            <a:xfrm>
              <a:off x="437590" y="1706746"/>
              <a:ext cx="2564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u="sng" dirty="0" smtClean="0"/>
                <a:t>moderately DIRTY</a:t>
              </a:r>
              <a:r>
                <a:rPr lang="en-US" dirty="0" smtClean="0"/>
                <a:t> limit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41370" y="2091030"/>
                  <a:ext cx="1974002" cy="729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370" y="2091030"/>
                  <a:ext cx="1974002" cy="7298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37777" y="1706156"/>
                  <a:ext cx="618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777" y="1706156"/>
                  <a:ext cx="61875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2871" t="-4444" r="-1089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99181" y="4217976"/>
            <a:ext cx="5655813" cy="2231789"/>
            <a:chOff x="437590" y="3012154"/>
            <a:chExt cx="5655813" cy="2231789"/>
          </a:xfrm>
        </p:grpSpPr>
        <p:sp>
          <p:nvSpPr>
            <p:cNvPr id="10" name="TextBox 9"/>
            <p:cNvSpPr txBox="1"/>
            <p:nvPr/>
          </p:nvSpPr>
          <p:spPr>
            <a:xfrm>
              <a:off x="437590" y="3012154"/>
              <a:ext cx="1893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u="sng" dirty="0" smtClean="0"/>
                <a:t>very DIRTY</a:t>
              </a:r>
              <a:r>
                <a:rPr lang="en-US" dirty="0" smtClean="0"/>
                <a:t> limit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80469" y="3058321"/>
                  <a:ext cx="134293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~ℓ 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0469" y="3058321"/>
                  <a:ext cx="134293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091" t="-2174" r="-455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095431" y="3497321"/>
              <a:ext cx="291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Always in London (local) limit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95431" y="3920899"/>
                  <a:ext cx="3286221" cy="4950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Pippard expression: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den>
                          </m:f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431" y="3920899"/>
                  <a:ext cx="3286221" cy="495007"/>
                </a:xfrm>
                <a:prstGeom prst="rect">
                  <a:avLst/>
                </a:prstGeom>
                <a:blipFill>
                  <a:blip r:embed="rId8"/>
                  <a:stretch>
                    <a:fillRect l="-1481" b="-16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84975" y="4391337"/>
                  <a:ext cx="4708428" cy="8526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den>
                            </m:f>
                          </m:e>
                        </m:d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</m:t>
                        </m:r>
                        <m:borderBox>
                          <m:borderBox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rderBox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r>
                                          <a:rPr lang="en-US" i="1" baseline="-25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borderBox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975" y="4391337"/>
                  <a:ext cx="4708428" cy="8526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6501710" y="883684"/>
            <a:ext cx="5606648" cy="2780644"/>
            <a:chOff x="1183591" y="6357089"/>
            <a:chExt cx="6335040" cy="2278222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1592853" y="6357089"/>
              <a:ext cx="37310" cy="19118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83591" y="7313011"/>
                  <a:ext cx="200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591" y="7313011"/>
                  <a:ext cx="20010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4483" r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73588" y="8113635"/>
                  <a:ext cx="1956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3588" y="8113635"/>
                  <a:ext cx="1956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4483" r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579955" y="8254919"/>
              <a:ext cx="827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DIRTY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2952" y="8232897"/>
              <a:ext cx="901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CLEAN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621346" y="7447976"/>
              <a:ext cx="3968089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639225" y="7863273"/>
              <a:ext cx="3968089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629700" y="8228686"/>
              <a:ext cx="4304375" cy="3072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90662" y="8121034"/>
              <a:ext cx="0" cy="2622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44660" y="8364659"/>
                  <a:ext cx="260821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660" y="8364659"/>
                  <a:ext cx="260821" cy="270652"/>
                </a:xfrm>
                <a:prstGeom prst="rect">
                  <a:avLst/>
                </a:prstGeom>
                <a:blipFill>
                  <a:blip r:embed="rId12"/>
                  <a:stretch>
                    <a:fillRect l="-39474" t="-1852" r="-15789" b="-148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/>
            <p:cNvSpPr/>
            <p:nvPr/>
          </p:nvSpPr>
          <p:spPr>
            <a:xfrm>
              <a:off x="1647825" y="6521103"/>
              <a:ext cx="4067175" cy="1344344"/>
            </a:xfrm>
            <a:custGeom>
              <a:avLst/>
              <a:gdLst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  <a:gd name="connsiteX0" fmla="*/ 0 w 4067175"/>
                <a:gd name="connsiteY0" fmla="*/ 0 h 1344344"/>
                <a:gd name="connsiteX1" fmla="*/ 123825 w 4067175"/>
                <a:gd name="connsiteY1" fmla="*/ 333375 h 1344344"/>
                <a:gd name="connsiteX2" fmla="*/ 381000 w 4067175"/>
                <a:gd name="connsiteY2" fmla="*/ 685800 h 1344344"/>
                <a:gd name="connsiteX3" fmla="*/ 752475 w 4067175"/>
                <a:gd name="connsiteY3" fmla="*/ 942975 h 1344344"/>
                <a:gd name="connsiteX4" fmla="*/ 1228725 w 4067175"/>
                <a:gd name="connsiteY4" fmla="*/ 1133475 h 1344344"/>
                <a:gd name="connsiteX5" fmla="*/ 1752600 w 4067175"/>
                <a:gd name="connsiteY5" fmla="*/ 1266825 h 1344344"/>
                <a:gd name="connsiteX6" fmla="*/ 3009900 w 4067175"/>
                <a:gd name="connsiteY6" fmla="*/ 1333500 h 1344344"/>
                <a:gd name="connsiteX7" fmla="*/ 4067175 w 4067175"/>
                <a:gd name="connsiteY7" fmla="*/ 1333500 h 134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7175" h="1344344">
                  <a:moveTo>
                    <a:pt x="0" y="0"/>
                  </a:moveTo>
                  <a:cubicBezTo>
                    <a:pt x="30162" y="109537"/>
                    <a:pt x="60325" y="219075"/>
                    <a:pt x="123825" y="333375"/>
                  </a:cubicBezTo>
                  <a:cubicBezTo>
                    <a:pt x="187325" y="447675"/>
                    <a:pt x="276225" y="584200"/>
                    <a:pt x="381000" y="685800"/>
                  </a:cubicBezTo>
                  <a:cubicBezTo>
                    <a:pt x="485775" y="787400"/>
                    <a:pt x="611188" y="868363"/>
                    <a:pt x="752475" y="942975"/>
                  </a:cubicBezTo>
                  <a:cubicBezTo>
                    <a:pt x="893763" y="1017588"/>
                    <a:pt x="1071563" y="1089025"/>
                    <a:pt x="1228725" y="1133475"/>
                  </a:cubicBezTo>
                  <a:cubicBezTo>
                    <a:pt x="1385887" y="1177925"/>
                    <a:pt x="1455738" y="1214438"/>
                    <a:pt x="1752600" y="1266825"/>
                  </a:cubicBezTo>
                  <a:cubicBezTo>
                    <a:pt x="2049462" y="1319212"/>
                    <a:pt x="2624138" y="1322388"/>
                    <a:pt x="3009900" y="1333500"/>
                  </a:cubicBezTo>
                  <a:cubicBezTo>
                    <a:pt x="3395662" y="1344612"/>
                    <a:pt x="3916363" y="1350962"/>
                    <a:pt x="4067175" y="1333500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66875" y="6486525"/>
              <a:ext cx="3914775" cy="958511"/>
            </a:xfrm>
            <a:custGeom>
              <a:avLst/>
              <a:gdLst>
                <a:gd name="connsiteX0" fmla="*/ 0 w 3914775"/>
                <a:gd name="connsiteY0" fmla="*/ 0 h 958511"/>
                <a:gd name="connsiteX1" fmla="*/ 161925 w 3914775"/>
                <a:gd name="connsiteY1" fmla="*/ 323850 h 958511"/>
                <a:gd name="connsiteX2" fmla="*/ 457200 w 3914775"/>
                <a:gd name="connsiteY2" fmla="*/ 600075 h 958511"/>
                <a:gd name="connsiteX3" fmla="*/ 1019175 w 3914775"/>
                <a:gd name="connsiteY3" fmla="*/ 866775 h 958511"/>
                <a:gd name="connsiteX4" fmla="*/ 1638300 w 3914775"/>
                <a:gd name="connsiteY4" fmla="*/ 952500 h 958511"/>
                <a:gd name="connsiteX5" fmla="*/ 3914775 w 3914775"/>
                <a:gd name="connsiteY5" fmla="*/ 952500 h 958511"/>
                <a:gd name="connsiteX0" fmla="*/ 0 w 3914775"/>
                <a:gd name="connsiteY0" fmla="*/ 0 h 958511"/>
                <a:gd name="connsiteX1" fmla="*/ 161925 w 3914775"/>
                <a:gd name="connsiteY1" fmla="*/ 323850 h 958511"/>
                <a:gd name="connsiteX2" fmla="*/ 457200 w 3914775"/>
                <a:gd name="connsiteY2" fmla="*/ 600075 h 958511"/>
                <a:gd name="connsiteX3" fmla="*/ 1019175 w 3914775"/>
                <a:gd name="connsiteY3" fmla="*/ 866775 h 958511"/>
                <a:gd name="connsiteX4" fmla="*/ 1638300 w 3914775"/>
                <a:gd name="connsiteY4" fmla="*/ 952500 h 958511"/>
                <a:gd name="connsiteX5" fmla="*/ 3914775 w 3914775"/>
                <a:gd name="connsiteY5" fmla="*/ 952500 h 95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4775" h="958511">
                  <a:moveTo>
                    <a:pt x="0" y="0"/>
                  </a:moveTo>
                  <a:cubicBezTo>
                    <a:pt x="42862" y="111919"/>
                    <a:pt x="85725" y="223838"/>
                    <a:pt x="161925" y="323850"/>
                  </a:cubicBezTo>
                  <a:cubicBezTo>
                    <a:pt x="238125" y="423862"/>
                    <a:pt x="314325" y="509588"/>
                    <a:pt x="457200" y="600075"/>
                  </a:cubicBezTo>
                  <a:cubicBezTo>
                    <a:pt x="600075" y="690562"/>
                    <a:pt x="822325" y="817563"/>
                    <a:pt x="1019175" y="866775"/>
                  </a:cubicBezTo>
                  <a:cubicBezTo>
                    <a:pt x="1216025" y="915987"/>
                    <a:pt x="1155700" y="938213"/>
                    <a:pt x="1638300" y="952500"/>
                  </a:cubicBezTo>
                  <a:cubicBezTo>
                    <a:pt x="2120900" y="966787"/>
                    <a:pt x="3556000" y="950913"/>
                    <a:pt x="3914775" y="952500"/>
                  </a:cubicBezTo>
                </a:path>
              </a:pathLst>
            </a:custGeom>
            <a:ln w="28575">
              <a:solidFill>
                <a:srgbClr val="0033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455905" y="7169414"/>
                  <a:ext cx="8548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905" y="7169414"/>
                  <a:ext cx="854841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0484" t="-3636" r="-3226"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468952" y="7590010"/>
                  <a:ext cx="854841" cy="226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952" y="7590010"/>
                  <a:ext cx="854841" cy="226949"/>
                </a:xfrm>
                <a:prstGeom prst="rect">
                  <a:avLst/>
                </a:prstGeom>
                <a:blipFill>
                  <a:blip r:embed="rId14"/>
                  <a:stretch>
                    <a:fillRect l="-10484" t="-2222" r="-3226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51713" y="7073248"/>
                  <a:ext cx="1766918" cy="5980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713" y="7073248"/>
                  <a:ext cx="1766918" cy="59800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714997" y="7624180"/>
                  <a:ext cx="50200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997" y="7624180"/>
                  <a:ext cx="502008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2554245" y="7039247"/>
              <a:ext cx="141464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1400" b="1" dirty="0" smtClean="0"/>
                <a:t>PIPPARD SC</a:t>
              </a:r>
              <a:endParaRPr lang="en-US" sz="1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0430" y="7423134"/>
              <a:ext cx="141464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1400" b="1" dirty="0"/>
                <a:t>L</a:t>
              </a:r>
              <a:r>
                <a:rPr lang="en-US" sz="1400" b="1" dirty="0" smtClean="0"/>
                <a:t>ONDON SC</a:t>
              </a:r>
              <a:endParaRPr lang="en-US" sz="1400" b="1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472658" y="105745"/>
            <a:ext cx="1076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Non-locality over the coherence length modifies the penetration depth </a:t>
            </a:r>
            <a:r>
              <a:rPr lang="en-US" u="sng" dirty="0" smtClean="0"/>
              <a:t>depending</a:t>
            </a:r>
            <a:r>
              <a:rPr lang="en-US" dirty="0" smtClean="0"/>
              <a:t> on the impurity concentration: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096359" y="4620636"/>
            <a:ext cx="4625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Pippard</a:t>
            </a:r>
            <a:r>
              <a:rPr lang="en-US" dirty="0" smtClean="0"/>
              <a:t> coherence length and non-locality was introduced to explain the impurity-dependence of the penetration depth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096359" y="5758464"/>
            <a:ext cx="497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will see a similar but different coherence length emerge from the </a:t>
            </a:r>
            <a:r>
              <a:rPr lang="en-US" dirty="0" err="1" smtClean="0"/>
              <a:t>Ginzburg</a:t>
            </a:r>
            <a:r>
              <a:rPr lang="en-US" dirty="0" smtClean="0"/>
              <a:t>-Landau theory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69" y="207869"/>
            <a:ext cx="366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GINZBURG – LANDAU THEORY</a:t>
            </a:r>
            <a:r>
              <a:rPr lang="en-US" dirty="0" smtClean="0"/>
              <a:t> (1950)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73535" y="667531"/>
            <a:ext cx="6762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Phenomenological – allows for spatial variations of properties not  </a:t>
            </a:r>
          </a:p>
          <a:p>
            <a:r>
              <a:rPr lang="en-US" dirty="0" smtClean="0"/>
              <a:t>      included in London equations (</a:t>
            </a:r>
            <a:r>
              <a:rPr lang="en-US" u="sng" dirty="0" smtClean="0"/>
              <a:t>local</a:t>
            </a:r>
            <a:r>
              <a:rPr lang="en-US" dirty="0" smtClean="0"/>
              <a:t> electrodynamics)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0307" y="1378602"/>
                <a:ext cx="6542112" cy="39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Order parameter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    complex “</a:t>
                </a:r>
                <a:r>
                  <a:rPr lang="en-US" dirty="0" err="1" smtClean="0"/>
                  <a:t>wavefunction</a:t>
                </a:r>
                <a:r>
                  <a:rPr lang="en-US" dirty="0" smtClean="0"/>
                  <a:t>”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07" y="1378602"/>
                <a:ext cx="6542112" cy="398507"/>
              </a:xfrm>
              <a:prstGeom prst="rect">
                <a:avLst/>
              </a:prstGeom>
              <a:blipFill>
                <a:blip r:embed="rId2"/>
                <a:stretch>
                  <a:fillRect l="-839" r="-373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307" y="1777109"/>
                <a:ext cx="6640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Superconducting electron density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  two-fluid model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07" y="1777109"/>
                <a:ext cx="6640216" cy="369332"/>
              </a:xfrm>
              <a:prstGeom prst="rect">
                <a:avLst/>
              </a:prstGeom>
              <a:blipFill>
                <a:blip r:embed="rId3"/>
                <a:stretch>
                  <a:fillRect l="-826" t="-10000" r="-7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2139" y="2399964"/>
            <a:ext cx="794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widely outside Russia in the early days --- thought to be too phenomenological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2139" y="3165170"/>
            <a:ext cx="8229127" cy="2175270"/>
            <a:chOff x="408163" y="2885596"/>
            <a:chExt cx="8229127" cy="2175270"/>
          </a:xfrm>
        </p:grpSpPr>
        <p:sp>
          <p:nvSpPr>
            <p:cNvPr id="8" name="TextBox 7"/>
            <p:cNvSpPr txBox="1"/>
            <p:nvPr/>
          </p:nvSpPr>
          <p:spPr>
            <a:xfrm>
              <a:off x="408163" y="2885596"/>
              <a:ext cx="5825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1959  </a:t>
              </a:r>
              <a:r>
                <a:rPr lang="en-US" dirty="0" err="1" smtClean="0"/>
                <a:t>Gorkov</a:t>
              </a:r>
              <a:r>
                <a:rPr lang="en-US" dirty="0" smtClean="0"/>
                <a:t> (using thermal Green’s functions) showed that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42523" y="3487989"/>
                  <a:ext cx="73351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GL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</m:oMath>
                  </a14:m>
                  <a:r>
                    <a:rPr lang="en-US" dirty="0" smtClean="0"/>
                    <a:t> BCS in limit of near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 smtClean="0"/>
                    <a:t>, slowly varying fields and currents and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23" y="3487989"/>
                  <a:ext cx="733516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48" t="-2295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24990" y="4099691"/>
                  <a:ext cx="77123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dirty="0" smtClean="0"/>
                    <a:t>   energy gap parameter </a:t>
                  </a:r>
                  <a:r>
                    <a:rPr lang="en-US" dirty="0"/>
                    <a:t>(</a:t>
                  </a:r>
                  <a:r>
                    <a:rPr lang="en-US" dirty="0" smtClean="0"/>
                    <a:t>related to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 dirty="0" smtClean="0"/>
                    <a:t>, gap in excitation spectrum)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990" y="4099691"/>
                  <a:ext cx="771230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423" t="-28261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3559801" y="4722312"/>
              <a:ext cx="3780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BCS gap parameter which depends on </a:t>
              </a:r>
              <a:r>
                <a:rPr lang="en-US" sz="1600" dirty="0" err="1" smtClean="0"/>
                <a:t>qp’</a:t>
              </a:r>
              <a:r>
                <a:rPr lang="en-US" sz="1400" dirty="0" err="1" smtClean="0"/>
                <a:t>s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450281" y="4446715"/>
              <a:ext cx="0" cy="2762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41594" y="5612979"/>
            <a:ext cx="536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widely accepted and applicable to many problems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95427" y="354242"/>
            <a:ext cx="1035723" cy="1482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73" y="354242"/>
            <a:ext cx="1048531" cy="1482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9850" r="12503" b="24275"/>
          <a:stretch/>
        </p:blipFill>
        <p:spPr>
          <a:xfrm>
            <a:off x="9849157" y="2738478"/>
            <a:ext cx="1108442" cy="1592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43740" y="1836748"/>
            <a:ext cx="168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Vitaly </a:t>
            </a:r>
            <a:r>
              <a:rPr lang="en-US" dirty="0" err="1" smtClean="0"/>
              <a:t>Ginzburg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714392" y="1836748"/>
            <a:ext cx="13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 Landau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762834" y="4356957"/>
            <a:ext cx="13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 </a:t>
            </a:r>
            <a:r>
              <a:rPr lang="en-US" dirty="0" err="1" smtClean="0"/>
              <a:t>Gorkov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8966" y="6078402"/>
            <a:ext cx="102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follow the presentation (by </a:t>
            </a:r>
            <a:r>
              <a:rPr lang="en-US" dirty="0" err="1" smtClean="0"/>
              <a:t>Ginzburg</a:t>
            </a:r>
            <a:r>
              <a:rPr lang="en-US" dirty="0" smtClean="0"/>
              <a:t> and Landau) --- not the microscopic derivation (by </a:t>
            </a:r>
            <a:r>
              <a:rPr lang="en-US" dirty="0" err="1" smtClean="0"/>
              <a:t>Gorkov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1860" y="2795838"/>
            <a:ext cx="11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--- until 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20" grpId="0"/>
      <p:bldP spid="2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4700" y="614507"/>
                <a:ext cx="5559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and free energy near phase transition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 zero field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0" y="614507"/>
                <a:ext cx="5559279" cy="369332"/>
              </a:xfrm>
              <a:prstGeom prst="rect">
                <a:avLst/>
              </a:prstGeom>
              <a:blipFill>
                <a:blip r:embed="rId2"/>
                <a:stretch>
                  <a:fillRect l="-987" t="-10000" r="-1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49399" y="10901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44360" y="889756"/>
                <a:ext cx="57037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    Simplest possible form:</a:t>
                </a:r>
              </a:p>
              <a:p>
                <a:pPr marL="285750" indent="-571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   cannot expand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since G must be real</a:t>
                </a:r>
              </a:p>
              <a:p>
                <a:pPr marL="285750" indent="-571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  odd terms not allowed since G is analytic 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360" y="889756"/>
                <a:ext cx="5703794" cy="1077218"/>
              </a:xfrm>
              <a:prstGeom prst="rect">
                <a:avLst/>
              </a:prstGeom>
              <a:blipFill>
                <a:blip r:embed="rId3"/>
                <a:stretch>
                  <a:fillRect t="-3390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85882" y="2517918"/>
            <a:ext cx="2593554" cy="2680967"/>
            <a:chOff x="1528547" y="516178"/>
            <a:chExt cx="2593554" cy="2680967"/>
          </a:xfrm>
        </p:grpSpPr>
        <p:sp>
          <p:nvSpPr>
            <p:cNvPr id="11" name="Arc 10"/>
            <p:cNvSpPr/>
            <p:nvPr/>
          </p:nvSpPr>
          <p:spPr>
            <a:xfrm rot="5400000">
              <a:off x="1427815" y="794804"/>
              <a:ext cx="2569682" cy="2012430"/>
            </a:xfrm>
            <a:prstGeom prst="arc">
              <a:avLst>
                <a:gd name="adj1" fmla="val 17174904"/>
                <a:gd name="adj2" fmla="val 447158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28547" y="1552318"/>
              <a:ext cx="2593554" cy="1644827"/>
              <a:chOff x="1487604" y="1565965"/>
              <a:chExt cx="2593554" cy="164482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487604" y="1948978"/>
                <a:ext cx="2593554" cy="1261814"/>
                <a:chOff x="3760698" y="5806312"/>
                <a:chExt cx="2025520" cy="1494355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760698" y="7187913"/>
                  <a:ext cx="184394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4679200" y="5806312"/>
                  <a:ext cx="12325" cy="138160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5615808" y="6972620"/>
                      <a:ext cx="170410" cy="32804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5808" y="6972620"/>
                      <a:ext cx="170410" cy="32804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8889" t="-2174" r="-36111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346666" y="1576421"/>
                    <a:ext cx="6273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6666" y="1576421"/>
                    <a:ext cx="62735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854" r="-873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490308" y="1565965"/>
                    <a:ext cx="34676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0308" y="1565965"/>
                    <a:ext cx="34676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071" r="-1607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7906" y="2236454"/>
                <a:ext cx="385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 or else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6" y="2236454"/>
                <a:ext cx="3851760" cy="369332"/>
              </a:xfrm>
              <a:prstGeom prst="rect">
                <a:avLst/>
              </a:prstGeom>
              <a:blipFill>
                <a:blip r:embed="rId7"/>
                <a:stretch>
                  <a:fillRect l="-47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186313" y="1852645"/>
            <a:ext cx="2012111" cy="1345981"/>
            <a:chOff x="4694835" y="5561641"/>
            <a:chExt cx="1732268" cy="1851842"/>
          </a:xfrm>
        </p:grpSpPr>
        <p:sp>
          <p:nvSpPr>
            <p:cNvPr id="21" name="Arc 20"/>
            <p:cNvSpPr/>
            <p:nvPr/>
          </p:nvSpPr>
          <p:spPr>
            <a:xfrm rot="16200000">
              <a:off x="4624017" y="6393942"/>
              <a:ext cx="1229199" cy="809883"/>
            </a:xfrm>
            <a:prstGeom prst="arc">
              <a:avLst>
                <a:gd name="adj1" fmla="val 16200000"/>
                <a:gd name="adj2" fmla="val 5258068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94835" y="5561641"/>
              <a:ext cx="1732268" cy="1623658"/>
              <a:chOff x="4262989" y="5377783"/>
              <a:chExt cx="1352870" cy="1922884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262989" y="6088373"/>
                <a:ext cx="86335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684862" y="5377783"/>
                <a:ext cx="3417" cy="128474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615808" y="6972620"/>
                <a:ext cx="51" cy="328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3411806" y="3532557"/>
            <a:ext cx="3053259" cy="2406806"/>
            <a:chOff x="3144743" y="5630027"/>
            <a:chExt cx="2599648" cy="2406806"/>
          </a:xfrm>
        </p:grpSpPr>
        <p:grpSp>
          <p:nvGrpSpPr>
            <p:cNvPr id="26" name="Group 25"/>
            <p:cNvGrpSpPr/>
            <p:nvPr/>
          </p:nvGrpSpPr>
          <p:grpSpPr>
            <a:xfrm>
              <a:off x="3144743" y="5630027"/>
              <a:ext cx="2593554" cy="2196896"/>
              <a:chOff x="1487604" y="1449978"/>
              <a:chExt cx="2593554" cy="219689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487604" y="1847080"/>
                <a:ext cx="2593554" cy="1799794"/>
                <a:chOff x="3760698" y="5685635"/>
                <a:chExt cx="2025520" cy="2131480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3760698" y="7187913"/>
                  <a:ext cx="184394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4682672" y="5685635"/>
                  <a:ext cx="20863" cy="213148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5615808" y="6972620"/>
                      <a:ext cx="170410" cy="32804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15808" y="6972620"/>
                      <a:ext cx="170410" cy="32804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8889" t="-2174" r="-36111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391514" y="1449978"/>
                    <a:ext cx="53414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1514" y="1449978"/>
                    <a:ext cx="534148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54" r="-8738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500419" y="1478477"/>
                    <a:ext cx="502822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0419" y="1478477"/>
                    <a:ext cx="502822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3231776" y="5986785"/>
              <a:ext cx="2512615" cy="2050048"/>
              <a:chOff x="4267199" y="2141313"/>
              <a:chExt cx="2512615" cy="2050048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267199" y="2190801"/>
                <a:ext cx="1095375" cy="1465597"/>
              </a:xfrm>
              <a:custGeom>
                <a:avLst/>
                <a:gdLst>
                  <a:gd name="connsiteX0" fmla="*/ 0 w 1314450"/>
                  <a:gd name="connsiteY0" fmla="*/ 0 h 1720105"/>
                  <a:gd name="connsiteX1" fmla="*/ 95250 w 1314450"/>
                  <a:gd name="connsiteY1" fmla="*/ 647700 h 1720105"/>
                  <a:gd name="connsiteX2" fmla="*/ 238125 w 1314450"/>
                  <a:gd name="connsiteY2" fmla="*/ 1162050 h 1720105"/>
                  <a:gd name="connsiteX3" fmla="*/ 400050 w 1314450"/>
                  <a:gd name="connsiteY3" fmla="*/ 1600200 h 1720105"/>
                  <a:gd name="connsiteX4" fmla="*/ 581025 w 1314450"/>
                  <a:gd name="connsiteY4" fmla="*/ 1714500 h 1720105"/>
                  <a:gd name="connsiteX5" fmla="*/ 857250 w 1314450"/>
                  <a:gd name="connsiteY5" fmla="*/ 1685925 h 1720105"/>
                  <a:gd name="connsiteX6" fmla="*/ 990600 w 1314450"/>
                  <a:gd name="connsiteY6" fmla="*/ 1543050 h 1720105"/>
                  <a:gd name="connsiteX7" fmla="*/ 1095375 w 1314450"/>
                  <a:gd name="connsiteY7" fmla="*/ 1495425 h 1720105"/>
                  <a:gd name="connsiteX8" fmla="*/ 1238250 w 1314450"/>
                  <a:gd name="connsiteY8" fmla="*/ 1543050 h 1720105"/>
                  <a:gd name="connsiteX9" fmla="*/ 1314450 w 1314450"/>
                  <a:gd name="connsiteY9" fmla="*/ 1647825 h 1720105"/>
                  <a:gd name="connsiteX0" fmla="*/ 0 w 1314450"/>
                  <a:gd name="connsiteY0" fmla="*/ 0 h 1720105"/>
                  <a:gd name="connsiteX1" fmla="*/ 95250 w 1314450"/>
                  <a:gd name="connsiteY1" fmla="*/ 647700 h 1720105"/>
                  <a:gd name="connsiteX2" fmla="*/ 219075 w 1314450"/>
                  <a:gd name="connsiteY2" fmla="*/ 1171575 h 1720105"/>
                  <a:gd name="connsiteX3" fmla="*/ 400050 w 1314450"/>
                  <a:gd name="connsiteY3" fmla="*/ 1600200 h 1720105"/>
                  <a:gd name="connsiteX4" fmla="*/ 581025 w 1314450"/>
                  <a:gd name="connsiteY4" fmla="*/ 1714500 h 1720105"/>
                  <a:gd name="connsiteX5" fmla="*/ 857250 w 1314450"/>
                  <a:gd name="connsiteY5" fmla="*/ 1685925 h 1720105"/>
                  <a:gd name="connsiteX6" fmla="*/ 990600 w 1314450"/>
                  <a:gd name="connsiteY6" fmla="*/ 1543050 h 1720105"/>
                  <a:gd name="connsiteX7" fmla="*/ 1095375 w 1314450"/>
                  <a:gd name="connsiteY7" fmla="*/ 1495425 h 1720105"/>
                  <a:gd name="connsiteX8" fmla="*/ 1238250 w 1314450"/>
                  <a:gd name="connsiteY8" fmla="*/ 1543050 h 1720105"/>
                  <a:gd name="connsiteX9" fmla="*/ 1314450 w 1314450"/>
                  <a:gd name="connsiteY9" fmla="*/ 1647825 h 1720105"/>
                  <a:gd name="connsiteX0" fmla="*/ 0 w 1314450"/>
                  <a:gd name="connsiteY0" fmla="*/ 0 h 1720105"/>
                  <a:gd name="connsiteX1" fmla="*/ 95250 w 1314450"/>
                  <a:gd name="connsiteY1" fmla="*/ 647700 h 1720105"/>
                  <a:gd name="connsiteX2" fmla="*/ 219075 w 1314450"/>
                  <a:gd name="connsiteY2" fmla="*/ 1171575 h 1720105"/>
                  <a:gd name="connsiteX3" fmla="*/ 400050 w 1314450"/>
                  <a:gd name="connsiteY3" fmla="*/ 1600200 h 1720105"/>
                  <a:gd name="connsiteX4" fmla="*/ 657225 w 1314450"/>
                  <a:gd name="connsiteY4" fmla="*/ 1714500 h 1720105"/>
                  <a:gd name="connsiteX5" fmla="*/ 857250 w 1314450"/>
                  <a:gd name="connsiteY5" fmla="*/ 1685925 h 1720105"/>
                  <a:gd name="connsiteX6" fmla="*/ 990600 w 1314450"/>
                  <a:gd name="connsiteY6" fmla="*/ 1543050 h 1720105"/>
                  <a:gd name="connsiteX7" fmla="*/ 1095375 w 1314450"/>
                  <a:gd name="connsiteY7" fmla="*/ 1495425 h 1720105"/>
                  <a:gd name="connsiteX8" fmla="*/ 1238250 w 1314450"/>
                  <a:gd name="connsiteY8" fmla="*/ 1543050 h 1720105"/>
                  <a:gd name="connsiteX9" fmla="*/ 1314450 w 1314450"/>
                  <a:gd name="connsiteY9" fmla="*/ 1647825 h 1720105"/>
                  <a:gd name="connsiteX0" fmla="*/ 0 w 1314450"/>
                  <a:gd name="connsiteY0" fmla="*/ 0 h 1715406"/>
                  <a:gd name="connsiteX1" fmla="*/ 95250 w 1314450"/>
                  <a:gd name="connsiteY1" fmla="*/ 647700 h 1715406"/>
                  <a:gd name="connsiteX2" fmla="*/ 219075 w 1314450"/>
                  <a:gd name="connsiteY2" fmla="*/ 1171575 h 1715406"/>
                  <a:gd name="connsiteX3" fmla="*/ 400050 w 1314450"/>
                  <a:gd name="connsiteY3" fmla="*/ 1600200 h 1715406"/>
                  <a:gd name="connsiteX4" fmla="*/ 657225 w 1314450"/>
                  <a:gd name="connsiteY4" fmla="*/ 1714500 h 1715406"/>
                  <a:gd name="connsiteX5" fmla="*/ 895350 w 1314450"/>
                  <a:gd name="connsiteY5" fmla="*/ 1647825 h 1715406"/>
                  <a:gd name="connsiteX6" fmla="*/ 990600 w 1314450"/>
                  <a:gd name="connsiteY6" fmla="*/ 1543050 h 1715406"/>
                  <a:gd name="connsiteX7" fmla="*/ 1095375 w 1314450"/>
                  <a:gd name="connsiteY7" fmla="*/ 1495425 h 1715406"/>
                  <a:gd name="connsiteX8" fmla="*/ 1238250 w 1314450"/>
                  <a:gd name="connsiteY8" fmla="*/ 1543050 h 1715406"/>
                  <a:gd name="connsiteX9" fmla="*/ 1314450 w 1314450"/>
                  <a:gd name="connsiteY9" fmla="*/ 1647825 h 1715406"/>
                  <a:gd name="connsiteX0" fmla="*/ 0 w 1238250"/>
                  <a:gd name="connsiteY0" fmla="*/ 0 h 1715406"/>
                  <a:gd name="connsiteX1" fmla="*/ 95250 w 1238250"/>
                  <a:gd name="connsiteY1" fmla="*/ 647700 h 1715406"/>
                  <a:gd name="connsiteX2" fmla="*/ 219075 w 1238250"/>
                  <a:gd name="connsiteY2" fmla="*/ 1171575 h 1715406"/>
                  <a:gd name="connsiteX3" fmla="*/ 400050 w 1238250"/>
                  <a:gd name="connsiteY3" fmla="*/ 1600200 h 1715406"/>
                  <a:gd name="connsiteX4" fmla="*/ 657225 w 1238250"/>
                  <a:gd name="connsiteY4" fmla="*/ 1714500 h 1715406"/>
                  <a:gd name="connsiteX5" fmla="*/ 895350 w 1238250"/>
                  <a:gd name="connsiteY5" fmla="*/ 1647825 h 1715406"/>
                  <a:gd name="connsiteX6" fmla="*/ 990600 w 1238250"/>
                  <a:gd name="connsiteY6" fmla="*/ 1543050 h 1715406"/>
                  <a:gd name="connsiteX7" fmla="*/ 1095375 w 1238250"/>
                  <a:gd name="connsiteY7" fmla="*/ 1495425 h 1715406"/>
                  <a:gd name="connsiteX8" fmla="*/ 1238250 w 1238250"/>
                  <a:gd name="connsiteY8" fmla="*/ 1543050 h 1715406"/>
                  <a:gd name="connsiteX0" fmla="*/ 0 w 1095375"/>
                  <a:gd name="connsiteY0" fmla="*/ 0 h 1715406"/>
                  <a:gd name="connsiteX1" fmla="*/ 95250 w 1095375"/>
                  <a:gd name="connsiteY1" fmla="*/ 647700 h 1715406"/>
                  <a:gd name="connsiteX2" fmla="*/ 219075 w 1095375"/>
                  <a:gd name="connsiteY2" fmla="*/ 1171575 h 1715406"/>
                  <a:gd name="connsiteX3" fmla="*/ 400050 w 1095375"/>
                  <a:gd name="connsiteY3" fmla="*/ 1600200 h 1715406"/>
                  <a:gd name="connsiteX4" fmla="*/ 657225 w 1095375"/>
                  <a:gd name="connsiteY4" fmla="*/ 1714500 h 1715406"/>
                  <a:gd name="connsiteX5" fmla="*/ 895350 w 1095375"/>
                  <a:gd name="connsiteY5" fmla="*/ 1647825 h 1715406"/>
                  <a:gd name="connsiteX6" fmla="*/ 990600 w 1095375"/>
                  <a:gd name="connsiteY6" fmla="*/ 1543050 h 1715406"/>
                  <a:gd name="connsiteX7" fmla="*/ 1095375 w 1095375"/>
                  <a:gd name="connsiteY7" fmla="*/ 1495425 h 1715406"/>
                  <a:gd name="connsiteX0" fmla="*/ 0 w 1095375"/>
                  <a:gd name="connsiteY0" fmla="*/ 0 h 1715014"/>
                  <a:gd name="connsiteX1" fmla="*/ 95250 w 1095375"/>
                  <a:gd name="connsiteY1" fmla="*/ 647700 h 1715014"/>
                  <a:gd name="connsiteX2" fmla="*/ 219075 w 1095375"/>
                  <a:gd name="connsiteY2" fmla="*/ 1171575 h 1715014"/>
                  <a:gd name="connsiteX3" fmla="*/ 400050 w 1095375"/>
                  <a:gd name="connsiteY3" fmla="*/ 1600200 h 1715014"/>
                  <a:gd name="connsiteX4" fmla="*/ 657225 w 1095375"/>
                  <a:gd name="connsiteY4" fmla="*/ 1714500 h 1715014"/>
                  <a:gd name="connsiteX5" fmla="*/ 895350 w 1095375"/>
                  <a:gd name="connsiteY5" fmla="*/ 1638300 h 1715014"/>
                  <a:gd name="connsiteX6" fmla="*/ 990600 w 1095375"/>
                  <a:gd name="connsiteY6" fmla="*/ 1543050 h 1715014"/>
                  <a:gd name="connsiteX7" fmla="*/ 1095375 w 1095375"/>
                  <a:gd name="connsiteY7" fmla="*/ 1495425 h 1715014"/>
                  <a:gd name="connsiteX0" fmla="*/ 0 w 1095375"/>
                  <a:gd name="connsiteY0" fmla="*/ 0 h 1715014"/>
                  <a:gd name="connsiteX1" fmla="*/ 95250 w 1095375"/>
                  <a:gd name="connsiteY1" fmla="*/ 647700 h 1715014"/>
                  <a:gd name="connsiteX2" fmla="*/ 219075 w 1095375"/>
                  <a:gd name="connsiteY2" fmla="*/ 1171575 h 1715014"/>
                  <a:gd name="connsiteX3" fmla="*/ 400050 w 1095375"/>
                  <a:gd name="connsiteY3" fmla="*/ 1600200 h 1715014"/>
                  <a:gd name="connsiteX4" fmla="*/ 657225 w 1095375"/>
                  <a:gd name="connsiteY4" fmla="*/ 1714500 h 1715014"/>
                  <a:gd name="connsiteX5" fmla="*/ 895350 w 1095375"/>
                  <a:gd name="connsiteY5" fmla="*/ 1638300 h 1715014"/>
                  <a:gd name="connsiteX6" fmla="*/ 990600 w 1095375"/>
                  <a:gd name="connsiteY6" fmla="*/ 1543050 h 1715014"/>
                  <a:gd name="connsiteX7" fmla="*/ 1095375 w 1095375"/>
                  <a:gd name="connsiteY7" fmla="*/ 1495425 h 17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5375" h="1715014">
                    <a:moveTo>
                      <a:pt x="0" y="0"/>
                    </a:moveTo>
                    <a:cubicBezTo>
                      <a:pt x="27781" y="227012"/>
                      <a:pt x="58738" y="452438"/>
                      <a:pt x="95250" y="647700"/>
                    </a:cubicBezTo>
                    <a:cubicBezTo>
                      <a:pt x="131763" y="842963"/>
                      <a:pt x="168275" y="1012825"/>
                      <a:pt x="219075" y="1171575"/>
                    </a:cubicBezTo>
                    <a:cubicBezTo>
                      <a:pt x="269875" y="1330325"/>
                      <a:pt x="327025" y="1509713"/>
                      <a:pt x="400050" y="1600200"/>
                    </a:cubicBezTo>
                    <a:cubicBezTo>
                      <a:pt x="473075" y="1690688"/>
                      <a:pt x="574675" y="1708150"/>
                      <a:pt x="657225" y="1714500"/>
                    </a:cubicBezTo>
                    <a:cubicBezTo>
                      <a:pt x="739775" y="1720850"/>
                      <a:pt x="849313" y="1666875"/>
                      <a:pt x="895350" y="1638300"/>
                    </a:cubicBezTo>
                    <a:cubicBezTo>
                      <a:pt x="941387" y="1609725"/>
                      <a:pt x="957263" y="1566862"/>
                      <a:pt x="990600" y="1543050"/>
                    </a:cubicBezTo>
                    <a:cubicBezTo>
                      <a:pt x="1023937" y="1519238"/>
                      <a:pt x="1054100" y="1495425"/>
                      <a:pt x="1095375" y="1495425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flipH="1">
                <a:off x="5371142" y="2141313"/>
                <a:ext cx="1095375" cy="1503762"/>
              </a:xfrm>
              <a:custGeom>
                <a:avLst/>
                <a:gdLst>
                  <a:gd name="connsiteX0" fmla="*/ 0 w 1314450"/>
                  <a:gd name="connsiteY0" fmla="*/ 0 h 1720105"/>
                  <a:gd name="connsiteX1" fmla="*/ 95250 w 1314450"/>
                  <a:gd name="connsiteY1" fmla="*/ 647700 h 1720105"/>
                  <a:gd name="connsiteX2" fmla="*/ 238125 w 1314450"/>
                  <a:gd name="connsiteY2" fmla="*/ 1162050 h 1720105"/>
                  <a:gd name="connsiteX3" fmla="*/ 400050 w 1314450"/>
                  <a:gd name="connsiteY3" fmla="*/ 1600200 h 1720105"/>
                  <a:gd name="connsiteX4" fmla="*/ 581025 w 1314450"/>
                  <a:gd name="connsiteY4" fmla="*/ 1714500 h 1720105"/>
                  <a:gd name="connsiteX5" fmla="*/ 857250 w 1314450"/>
                  <a:gd name="connsiteY5" fmla="*/ 1685925 h 1720105"/>
                  <a:gd name="connsiteX6" fmla="*/ 990600 w 1314450"/>
                  <a:gd name="connsiteY6" fmla="*/ 1543050 h 1720105"/>
                  <a:gd name="connsiteX7" fmla="*/ 1095375 w 1314450"/>
                  <a:gd name="connsiteY7" fmla="*/ 1495425 h 1720105"/>
                  <a:gd name="connsiteX8" fmla="*/ 1238250 w 1314450"/>
                  <a:gd name="connsiteY8" fmla="*/ 1543050 h 1720105"/>
                  <a:gd name="connsiteX9" fmla="*/ 1314450 w 1314450"/>
                  <a:gd name="connsiteY9" fmla="*/ 1647825 h 1720105"/>
                  <a:gd name="connsiteX0" fmla="*/ 0 w 1314450"/>
                  <a:gd name="connsiteY0" fmla="*/ 0 h 1720105"/>
                  <a:gd name="connsiteX1" fmla="*/ 95250 w 1314450"/>
                  <a:gd name="connsiteY1" fmla="*/ 647700 h 1720105"/>
                  <a:gd name="connsiteX2" fmla="*/ 219075 w 1314450"/>
                  <a:gd name="connsiteY2" fmla="*/ 1171575 h 1720105"/>
                  <a:gd name="connsiteX3" fmla="*/ 400050 w 1314450"/>
                  <a:gd name="connsiteY3" fmla="*/ 1600200 h 1720105"/>
                  <a:gd name="connsiteX4" fmla="*/ 581025 w 1314450"/>
                  <a:gd name="connsiteY4" fmla="*/ 1714500 h 1720105"/>
                  <a:gd name="connsiteX5" fmla="*/ 857250 w 1314450"/>
                  <a:gd name="connsiteY5" fmla="*/ 1685925 h 1720105"/>
                  <a:gd name="connsiteX6" fmla="*/ 990600 w 1314450"/>
                  <a:gd name="connsiteY6" fmla="*/ 1543050 h 1720105"/>
                  <a:gd name="connsiteX7" fmla="*/ 1095375 w 1314450"/>
                  <a:gd name="connsiteY7" fmla="*/ 1495425 h 1720105"/>
                  <a:gd name="connsiteX8" fmla="*/ 1238250 w 1314450"/>
                  <a:gd name="connsiteY8" fmla="*/ 1543050 h 1720105"/>
                  <a:gd name="connsiteX9" fmla="*/ 1314450 w 1314450"/>
                  <a:gd name="connsiteY9" fmla="*/ 1647825 h 1720105"/>
                  <a:gd name="connsiteX0" fmla="*/ 0 w 1314450"/>
                  <a:gd name="connsiteY0" fmla="*/ 0 h 1720105"/>
                  <a:gd name="connsiteX1" fmla="*/ 95250 w 1314450"/>
                  <a:gd name="connsiteY1" fmla="*/ 647700 h 1720105"/>
                  <a:gd name="connsiteX2" fmla="*/ 219075 w 1314450"/>
                  <a:gd name="connsiteY2" fmla="*/ 1171575 h 1720105"/>
                  <a:gd name="connsiteX3" fmla="*/ 400050 w 1314450"/>
                  <a:gd name="connsiteY3" fmla="*/ 1600200 h 1720105"/>
                  <a:gd name="connsiteX4" fmla="*/ 657225 w 1314450"/>
                  <a:gd name="connsiteY4" fmla="*/ 1714500 h 1720105"/>
                  <a:gd name="connsiteX5" fmla="*/ 857250 w 1314450"/>
                  <a:gd name="connsiteY5" fmla="*/ 1685925 h 1720105"/>
                  <a:gd name="connsiteX6" fmla="*/ 990600 w 1314450"/>
                  <a:gd name="connsiteY6" fmla="*/ 1543050 h 1720105"/>
                  <a:gd name="connsiteX7" fmla="*/ 1095375 w 1314450"/>
                  <a:gd name="connsiteY7" fmla="*/ 1495425 h 1720105"/>
                  <a:gd name="connsiteX8" fmla="*/ 1238250 w 1314450"/>
                  <a:gd name="connsiteY8" fmla="*/ 1543050 h 1720105"/>
                  <a:gd name="connsiteX9" fmla="*/ 1314450 w 1314450"/>
                  <a:gd name="connsiteY9" fmla="*/ 1647825 h 1720105"/>
                  <a:gd name="connsiteX0" fmla="*/ 0 w 1314450"/>
                  <a:gd name="connsiteY0" fmla="*/ 0 h 1715406"/>
                  <a:gd name="connsiteX1" fmla="*/ 95250 w 1314450"/>
                  <a:gd name="connsiteY1" fmla="*/ 647700 h 1715406"/>
                  <a:gd name="connsiteX2" fmla="*/ 219075 w 1314450"/>
                  <a:gd name="connsiteY2" fmla="*/ 1171575 h 1715406"/>
                  <a:gd name="connsiteX3" fmla="*/ 400050 w 1314450"/>
                  <a:gd name="connsiteY3" fmla="*/ 1600200 h 1715406"/>
                  <a:gd name="connsiteX4" fmla="*/ 657225 w 1314450"/>
                  <a:gd name="connsiteY4" fmla="*/ 1714500 h 1715406"/>
                  <a:gd name="connsiteX5" fmla="*/ 895350 w 1314450"/>
                  <a:gd name="connsiteY5" fmla="*/ 1647825 h 1715406"/>
                  <a:gd name="connsiteX6" fmla="*/ 990600 w 1314450"/>
                  <a:gd name="connsiteY6" fmla="*/ 1543050 h 1715406"/>
                  <a:gd name="connsiteX7" fmla="*/ 1095375 w 1314450"/>
                  <a:gd name="connsiteY7" fmla="*/ 1495425 h 1715406"/>
                  <a:gd name="connsiteX8" fmla="*/ 1238250 w 1314450"/>
                  <a:gd name="connsiteY8" fmla="*/ 1543050 h 1715406"/>
                  <a:gd name="connsiteX9" fmla="*/ 1314450 w 1314450"/>
                  <a:gd name="connsiteY9" fmla="*/ 1647825 h 1715406"/>
                  <a:gd name="connsiteX0" fmla="*/ 0 w 1238250"/>
                  <a:gd name="connsiteY0" fmla="*/ 0 h 1715406"/>
                  <a:gd name="connsiteX1" fmla="*/ 95250 w 1238250"/>
                  <a:gd name="connsiteY1" fmla="*/ 647700 h 1715406"/>
                  <a:gd name="connsiteX2" fmla="*/ 219075 w 1238250"/>
                  <a:gd name="connsiteY2" fmla="*/ 1171575 h 1715406"/>
                  <a:gd name="connsiteX3" fmla="*/ 400050 w 1238250"/>
                  <a:gd name="connsiteY3" fmla="*/ 1600200 h 1715406"/>
                  <a:gd name="connsiteX4" fmla="*/ 657225 w 1238250"/>
                  <a:gd name="connsiteY4" fmla="*/ 1714500 h 1715406"/>
                  <a:gd name="connsiteX5" fmla="*/ 895350 w 1238250"/>
                  <a:gd name="connsiteY5" fmla="*/ 1647825 h 1715406"/>
                  <a:gd name="connsiteX6" fmla="*/ 990600 w 1238250"/>
                  <a:gd name="connsiteY6" fmla="*/ 1543050 h 1715406"/>
                  <a:gd name="connsiteX7" fmla="*/ 1095375 w 1238250"/>
                  <a:gd name="connsiteY7" fmla="*/ 1495425 h 1715406"/>
                  <a:gd name="connsiteX8" fmla="*/ 1238250 w 1238250"/>
                  <a:gd name="connsiteY8" fmla="*/ 1543050 h 1715406"/>
                  <a:gd name="connsiteX0" fmla="*/ 0 w 1095375"/>
                  <a:gd name="connsiteY0" fmla="*/ 0 h 1715406"/>
                  <a:gd name="connsiteX1" fmla="*/ 95250 w 1095375"/>
                  <a:gd name="connsiteY1" fmla="*/ 647700 h 1715406"/>
                  <a:gd name="connsiteX2" fmla="*/ 219075 w 1095375"/>
                  <a:gd name="connsiteY2" fmla="*/ 1171575 h 1715406"/>
                  <a:gd name="connsiteX3" fmla="*/ 400050 w 1095375"/>
                  <a:gd name="connsiteY3" fmla="*/ 1600200 h 1715406"/>
                  <a:gd name="connsiteX4" fmla="*/ 657225 w 1095375"/>
                  <a:gd name="connsiteY4" fmla="*/ 1714500 h 1715406"/>
                  <a:gd name="connsiteX5" fmla="*/ 895350 w 1095375"/>
                  <a:gd name="connsiteY5" fmla="*/ 1647825 h 1715406"/>
                  <a:gd name="connsiteX6" fmla="*/ 990600 w 1095375"/>
                  <a:gd name="connsiteY6" fmla="*/ 1543050 h 1715406"/>
                  <a:gd name="connsiteX7" fmla="*/ 1095375 w 1095375"/>
                  <a:gd name="connsiteY7" fmla="*/ 1495425 h 1715406"/>
                  <a:gd name="connsiteX0" fmla="*/ 0 w 1095375"/>
                  <a:gd name="connsiteY0" fmla="*/ 0 h 1715014"/>
                  <a:gd name="connsiteX1" fmla="*/ 95250 w 1095375"/>
                  <a:gd name="connsiteY1" fmla="*/ 647700 h 1715014"/>
                  <a:gd name="connsiteX2" fmla="*/ 219075 w 1095375"/>
                  <a:gd name="connsiteY2" fmla="*/ 1171575 h 1715014"/>
                  <a:gd name="connsiteX3" fmla="*/ 400050 w 1095375"/>
                  <a:gd name="connsiteY3" fmla="*/ 1600200 h 1715014"/>
                  <a:gd name="connsiteX4" fmla="*/ 657225 w 1095375"/>
                  <a:gd name="connsiteY4" fmla="*/ 1714500 h 1715014"/>
                  <a:gd name="connsiteX5" fmla="*/ 895350 w 1095375"/>
                  <a:gd name="connsiteY5" fmla="*/ 1638300 h 1715014"/>
                  <a:gd name="connsiteX6" fmla="*/ 990600 w 1095375"/>
                  <a:gd name="connsiteY6" fmla="*/ 1543050 h 1715014"/>
                  <a:gd name="connsiteX7" fmla="*/ 1095375 w 1095375"/>
                  <a:gd name="connsiteY7" fmla="*/ 1495425 h 1715014"/>
                  <a:gd name="connsiteX0" fmla="*/ 0 w 1095375"/>
                  <a:gd name="connsiteY0" fmla="*/ 0 h 1715171"/>
                  <a:gd name="connsiteX1" fmla="*/ 95250 w 1095375"/>
                  <a:gd name="connsiteY1" fmla="*/ 647700 h 1715171"/>
                  <a:gd name="connsiteX2" fmla="*/ 219075 w 1095375"/>
                  <a:gd name="connsiteY2" fmla="*/ 1171575 h 1715171"/>
                  <a:gd name="connsiteX3" fmla="*/ 400050 w 1095375"/>
                  <a:gd name="connsiteY3" fmla="*/ 1600200 h 1715171"/>
                  <a:gd name="connsiteX4" fmla="*/ 657225 w 1095375"/>
                  <a:gd name="connsiteY4" fmla="*/ 1714500 h 1715171"/>
                  <a:gd name="connsiteX5" fmla="*/ 895350 w 1095375"/>
                  <a:gd name="connsiteY5" fmla="*/ 1638300 h 1715171"/>
                  <a:gd name="connsiteX6" fmla="*/ 990600 w 1095375"/>
                  <a:gd name="connsiteY6" fmla="*/ 1543050 h 1715171"/>
                  <a:gd name="connsiteX7" fmla="*/ 1095375 w 1095375"/>
                  <a:gd name="connsiteY7" fmla="*/ 1495425 h 171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5375" h="1715171">
                    <a:moveTo>
                      <a:pt x="0" y="0"/>
                    </a:moveTo>
                    <a:cubicBezTo>
                      <a:pt x="27781" y="227012"/>
                      <a:pt x="58738" y="452438"/>
                      <a:pt x="95250" y="647700"/>
                    </a:cubicBezTo>
                    <a:cubicBezTo>
                      <a:pt x="131763" y="842963"/>
                      <a:pt x="168275" y="1012825"/>
                      <a:pt x="219075" y="1171575"/>
                    </a:cubicBezTo>
                    <a:cubicBezTo>
                      <a:pt x="269875" y="1330325"/>
                      <a:pt x="327025" y="1509713"/>
                      <a:pt x="400050" y="1600200"/>
                    </a:cubicBezTo>
                    <a:cubicBezTo>
                      <a:pt x="473075" y="1690688"/>
                      <a:pt x="574675" y="1708150"/>
                      <a:pt x="657225" y="1714500"/>
                    </a:cubicBezTo>
                    <a:cubicBezTo>
                      <a:pt x="739775" y="1720850"/>
                      <a:pt x="835026" y="1681163"/>
                      <a:pt x="895350" y="1638300"/>
                    </a:cubicBezTo>
                    <a:cubicBezTo>
                      <a:pt x="955674" y="1595437"/>
                      <a:pt x="957263" y="1566862"/>
                      <a:pt x="990600" y="1543050"/>
                    </a:cubicBezTo>
                    <a:cubicBezTo>
                      <a:pt x="1023937" y="1519238"/>
                      <a:pt x="1054100" y="1495425"/>
                      <a:pt x="1095375" y="1495425"/>
                    </a:cubicBezTo>
                  </a:path>
                </a:pathLst>
              </a:cu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800728" y="3383053"/>
                <a:ext cx="4764" cy="1385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5598127" y="3004410"/>
                    <a:ext cx="454648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8127" y="3004410"/>
                    <a:ext cx="45464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/>
              <p:cNvCxnSpPr/>
              <p:nvPr/>
            </p:nvCxnSpPr>
            <p:spPr>
              <a:xfrm>
                <a:off x="6324600" y="3228975"/>
                <a:ext cx="4763" cy="22118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/>
              <p:cNvSpPr/>
              <p:nvPr/>
            </p:nvSpPr>
            <p:spPr>
              <a:xfrm flipV="1">
                <a:off x="5773283" y="3609129"/>
                <a:ext cx="91440" cy="9144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4306704" y="3645075"/>
                <a:ext cx="2303190" cy="13819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324600" y="3705247"/>
                <a:ext cx="4763" cy="221185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188498" y="3945140"/>
                    <a:ext cx="59131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498" y="3945140"/>
                    <a:ext cx="591316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/>
              <p:nvPr/>
            </p:nvCxnSpPr>
            <p:spPr>
              <a:xfrm>
                <a:off x="5371143" y="3815839"/>
                <a:ext cx="429585" cy="0"/>
              </a:xfrm>
              <a:prstGeom prst="straightConnector1">
                <a:avLst/>
              </a:prstGeom>
              <a:ln w="127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589" y="6184051"/>
                <a:ext cx="2531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Minimum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9" y="6184051"/>
                <a:ext cx="2531847" cy="369332"/>
              </a:xfrm>
              <a:prstGeom prst="rect">
                <a:avLst/>
              </a:prstGeom>
              <a:blipFill>
                <a:blip r:embed="rId13"/>
                <a:stretch>
                  <a:fillRect l="-19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60423" y="6130237"/>
                <a:ext cx="3385479" cy="541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Minimum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23" y="6130237"/>
                <a:ext cx="3385479" cy="541687"/>
              </a:xfrm>
              <a:prstGeom prst="rect">
                <a:avLst/>
              </a:prstGeom>
              <a:blipFill>
                <a:blip r:embed="rId14"/>
                <a:stretch>
                  <a:fillRect l="-14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057511" y="3040194"/>
            <a:ext cx="17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 STATE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9337313" y="3429000"/>
            <a:ext cx="2854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as before (G-C model)</a:t>
            </a: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05924" y="4266824"/>
                <a:ext cx="3766864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24" y="4266824"/>
                <a:ext cx="3766864" cy="6024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045261" y="5867349"/>
                <a:ext cx="1929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  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261" y="5867349"/>
                <a:ext cx="1929566" cy="276999"/>
              </a:xfrm>
              <a:prstGeom prst="rect">
                <a:avLst/>
              </a:prstGeom>
              <a:blipFill>
                <a:blip r:embed="rId16"/>
                <a:stretch>
                  <a:fillRect l="-253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74940" y="5596666"/>
                <a:ext cx="129811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940" y="5596666"/>
                <a:ext cx="1298112" cy="818366"/>
              </a:xfrm>
              <a:prstGeom prst="rect">
                <a:avLst/>
              </a:prstGeom>
              <a:blipFill>
                <a:blip r:embed="rId1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90436" y="104992"/>
            <a:ext cx="29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GINZBURG – LANDAU MODEL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9369" y="1260681"/>
                <a:ext cx="477169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69" y="1260681"/>
                <a:ext cx="4771691" cy="6109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305924" y="3186287"/>
                <a:ext cx="1618072" cy="750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924" y="3186287"/>
                <a:ext cx="1618072" cy="7507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673815" y="3057559"/>
            <a:ext cx="302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SUPERCONDUCTING STATE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61264" y="2120536"/>
                <a:ext cx="402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264" y="2120536"/>
                <a:ext cx="402866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48047" y="1528195"/>
                <a:ext cx="5314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7" y="1528195"/>
                <a:ext cx="53142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33642" y="5738597"/>
            <a:ext cx="2177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6600"/>
                </a:solidFill>
              </a:rPr>
              <a:t>“Mexican hat potential”</a:t>
            </a:r>
            <a:endParaRPr lang="en-US" sz="1600" i="1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78961" y="4959247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3399"/>
                </a:solidFill>
              </a:rPr>
              <a:t>“Condensation energy”</a:t>
            </a:r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2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6587" y="235111"/>
                <a:ext cx="1661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about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7" y="235111"/>
                <a:ext cx="1661096" cy="369332"/>
              </a:xfrm>
              <a:prstGeom prst="rect">
                <a:avLst/>
              </a:prstGeom>
              <a:blipFill>
                <a:blip r:embed="rId2"/>
                <a:stretch>
                  <a:fillRect l="-3309" t="-10000" r="-25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842" y="604443"/>
                <a:ext cx="879920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𝑇𝑐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2" y="604443"/>
                <a:ext cx="879920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841" y="973775"/>
                <a:ext cx="879920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1" y="973775"/>
                <a:ext cx="879920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840" y="1334535"/>
                <a:ext cx="879920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0" y="1334535"/>
                <a:ext cx="879920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20860" y="60444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6560" y="9737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8510" y="133603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70137" y="650609"/>
                <a:ext cx="2897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37" y="650609"/>
                <a:ext cx="2897588" cy="276999"/>
              </a:xfrm>
              <a:prstGeom prst="rect">
                <a:avLst/>
              </a:prstGeom>
              <a:blipFill>
                <a:blip r:embed="rId6"/>
                <a:stretch>
                  <a:fillRect l="-1263" r="-168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2149" y="1019941"/>
                <a:ext cx="1854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⟹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49" y="1019941"/>
                <a:ext cx="1854161" cy="276999"/>
              </a:xfrm>
              <a:prstGeom prst="rect">
                <a:avLst/>
              </a:prstGeom>
              <a:blipFill>
                <a:blip r:embed="rId7"/>
                <a:stretch>
                  <a:fillRect l="-2295" r="-229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2601" y="1403982"/>
                <a:ext cx="1854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 ⟹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01" y="1403982"/>
                <a:ext cx="1854161" cy="276999"/>
              </a:xfrm>
              <a:prstGeom prst="rect">
                <a:avLst/>
              </a:prstGeom>
              <a:blipFill>
                <a:blip r:embed="rId8"/>
                <a:stretch>
                  <a:fillRect l="-2632" r="-230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02764" y="377869"/>
                <a:ext cx="1662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about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764" y="377869"/>
                <a:ext cx="1662699" cy="369332"/>
              </a:xfrm>
              <a:prstGeom prst="rect">
                <a:avLst/>
              </a:prstGeom>
              <a:blipFill>
                <a:blip r:embed="rId9"/>
                <a:stretch>
                  <a:fillRect l="-3297" t="-9836" r="-21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7651" y="747298"/>
                <a:ext cx="3831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GL assumed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constant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51" y="747298"/>
                <a:ext cx="3831370" cy="369332"/>
              </a:xfrm>
              <a:prstGeom prst="rect">
                <a:avLst/>
              </a:prstGeom>
              <a:blipFill>
                <a:blip r:embed="rId10"/>
                <a:stretch>
                  <a:fillRect l="-1433" t="-10000" r="-1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97658" y="1122740"/>
                <a:ext cx="4533421" cy="602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/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658" y="1122740"/>
                <a:ext cx="4533421" cy="6024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67491" y="1691328"/>
                <a:ext cx="2701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which is observed near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491" y="1691328"/>
                <a:ext cx="2701252" cy="369332"/>
              </a:xfrm>
              <a:prstGeom prst="rect">
                <a:avLst/>
              </a:prstGeom>
              <a:blipFill>
                <a:blip r:embed="rId12"/>
                <a:stretch>
                  <a:fillRect l="-18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9329" y="2113669"/>
                <a:ext cx="481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Finite fields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allows currents, spatial variations: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9" y="2113669"/>
                <a:ext cx="4819974" cy="369332"/>
              </a:xfrm>
              <a:prstGeom prst="rect">
                <a:avLst/>
              </a:prstGeom>
              <a:blipFill>
                <a:blip r:embed="rId13"/>
                <a:stretch>
                  <a:fillRect l="-1139" t="-10000" r="-3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18985209">
            <a:off x="125646" y="2725757"/>
            <a:ext cx="988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MAGNETIC</a:t>
            </a:r>
            <a:endParaRPr lang="en-US" sz="14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4662" y="2725565"/>
                <a:ext cx="2413033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62" y="2725565"/>
                <a:ext cx="2413033" cy="5558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37202" y="2864064"/>
                <a:ext cx="841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02" y="2864064"/>
                <a:ext cx="841384" cy="276999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274293" y="4429086"/>
            <a:ext cx="2415963" cy="2336852"/>
            <a:chOff x="4684862" y="5377783"/>
            <a:chExt cx="930971" cy="180930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684862" y="6640882"/>
              <a:ext cx="8633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684862" y="5377783"/>
              <a:ext cx="3417" cy="12847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15808" y="6972620"/>
              <a:ext cx="25" cy="2144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8013" y="3996717"/>
                <a:ext cx="387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13" y="3996717"/>
                <a:ext cx="387582" cy="276999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3152" y="5896653"/>
                <a:ext cx="26726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152" y="5896653"/>
                <a:ext cx="267264" cy="276999"/>
              </a:xfrm>
              <a:prstGeom prst="rect">
                <a:avLst/>
              </a:prstGeom>
              <a:blipFill>
                <a:blip r:embed="rId17"/>
                <a:stretch>
                  <a:fillRect l="-13636" r="-113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278726" y="4758330"/>
            <a:ext cx="2240478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271804" y="4464506"/>
            <a:ext cx="2093832" cy="1282887"/>
          </a:xfrm>
          <a:custGeom>
            <a:avLst/>
            <a:gdLst>
              <a:gd name="connsiteX0" fmla="*/ 0 w 696081"/>
              <a:gd name="connsiteY0" fmla="*/ 628650 h 628650"/>
              <a:gd name="connsiteX1" fmla="*/ 161925 w 696081"/>
              <a:gd name="connsiteY1" fmla="*/ 619125 h 628650"/>
              <a:gd name="connsiteX2" fmla="*/ 400050 w 696081"/>
              <a:gd name="connsiteY2" fmla="*/ 533400 h 628650"/>
              <a:gd name="connsiteX3" fmla="*/ 542925 w 696081"/>
              <a:gd name="connsiteY3" fmla="*/ 333375 h 628650"/>
              <a:gd name="connsiteX4" fmla="*/ 695325 w 696081"/>
              <a:gd name="connsiteY4" fmla="*/ 0 h 628650"/>
              <a:gd name="connsiteX0" fmla="*/ 0 w 696081"/>
              <a:gd name="connsiteY0" fmla="*/ 628650 h 628650"/>
              <a:gd name="connsiteX1" fmla="*/ 200025 w 696081"/>
              <a:gd name="connsiteY1" fmla="*/ 614362 h 628650"/>
              <a:gd name="connsiteX2" fmla="*/ 400050 w 696081"/>
              <a:gd name="connsiteY2" fmla="*/ 533400 h 628650"/>
              <a:gd name="connsiteX3" fmla="*/ 542925 w 696081"/>
              <a:gd name="connsiteY3" fmla="*/ 333375 h 628650"/>
              <a:gd name="connsiteX4" fmla="*/ 695325 w 696081"/>
              <a:gd name="connsiteY4" fmla="*/ 0 h 628650"/>
              <a:gd name="connsiteX0" fmla="*/ 0 w 696081"/>
              <a:gd name="connsiteY0" fmla="*/ 628650 h 628650"/>
              <a:gd name="connsiteX1" fmla="*/ 200025 w 696081"/>
              <a:gd name="connsiteY1" fmla="*/ 614362 h 628650"/>
              <a:gd name="connsiteX2" fmla="*/ 400050 w 696081"/>
              <a:gd name="connsiteY2" fmla="*/ 533400 h 628650"/>
              <a:gd name="connsiteX3" fmla="*/ 542925 w 696081"/>
              <a:gd name="connsiteY3" fmla="*/ 333375 h 628650"/>
              <a:gd name="connsiteX4" fmla="*/ 695325 w 696081"/>
              <a:gd name="connsiteY4" fmla="*/ 0 h 628650"/>
              <a:gd name="connsiteX0" fmla="*/ 0 w 696633"/>
              <a:gd name="connsiteY0" fmla="*/ 628650 h 628650"/>
              <a:gd name="connsiteX1" fmla="*/ 200025 w 696633"/>
              <a:gd name="connsiteY1" fmla="*/ 614362 h 628650"/>
              <a:gd name="connsiteX2" fmla="*/ 400050 w 696633"/>
              <a:gd name="connsiteY2" fmla="*/ 533400 h 628650"/>
              <a:gd name="connsiteX3" fmla="*/ 595313 w 696633"/>
              <a:gd name="connsiteY3" fmla="*/ 357187 h 628650"/>
              <a:gd name="connsiteX4" fmla="*/ 695325 w 696633"/>
              <a:gd name="connsiteY4" fmla="*/ 0 h 628650"/>
              <a:gd name="connsiteX0" fmla="*/ 0 w 767476"/>
              <a:gd name="connsiteY0" fmla="*/ 609600 h 609600"/>
              <a:gd name="connsiteX1" fmla="*/ 200025 w 767476"/>
              <a:gd name="connsiteY1" fmla="*/ 595312 h 609600"/>
              <a:gd name="connsiteX2" fmla="*/ 400050 w 767476"/>
              <a:gd name="connsiteY2" fmla="*/ 514350 h 609600"/>
              <a:gd name="connsiteX3" fmla="*/ 595313 w 767476"/>
              <a:gd name="connsiteY3" fmla="*/ 338137 h 609600"/>
              <a:gd name="connsiteX4" fmla="*/ 766763 w 76747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76" h="609600">
                <a:moveTo>
                  <a:pt x="0" y="609600"/>
                </a:moveTo>
                <a:cubicBezTo>
                  <a:pt x="66675" y="604837"/>
                  <a:pt x="138112" y="606424"/>
                  <a:pt x="200025" y="595312"/>
                </a:cubicBezTo>
                <a:cubicBezTo>
                  <a:pt x="261938" y="584200"/>
                  <a:pt x="334169" y="557212"/>
                  <a:pt x="400050" y="514350"/>
                </a:cubicBezTo>
                <a:cubicBezTo>
                  <a:pt x="465931" y="471488"/>
                  <a:pt x="534194" y="423862"/>
                  <a:pt x="595313" y="338137"/>
                </a:cubicBezTo>
                <a:cubicBezTo>
                  <a:pt x="656432" y="252412"/>
                  <a:pt x="777876" y="9525"/>
                  <a:pt x="766763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964" y="4619831"/>
                <a:ext cx="387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64" y="4619831"/>
                <a:ext cx="387582" cy="276999"/>
              </a:xfrm>
              <a:prstGeom prst="rect">
                <a:avLst/>
              </a:prstGeom>
              <a:blipFill>
                <a:blip r:embed="rId18"/>
                <a:stretch>
                  <a:fillRect l="-20313" r="-4687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3320" y="5557790"/>
                <a:ext cx="3154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0" y="5557790"/>
                <a:ext cx="315435" cy="276999"/>
              </a:xfrm>
              <a:prstGeom prst="rect">
                <a:avLst/>
              </a:prstGeom>
              <a:blipFill>
                <a:blip r:embed="rId19"/>
                <a:stretch>
                  <a:fillRect l="-26923" r="-6538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041178" y="5226550"/>
                <a:ext cx="387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78" y="5226550"/>
                <a:ext cx="387582" cy="276999"/>
              </a:xfrm>
              <a:prstGeom prst="rect">
                <a:avLst/>
              </a:prstGeom>
              <a:blipFill>
                <a:blip r:embed="rId20"/>
                <a:stretch>
                  <a:fillRect l="-1587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291035" y="4816428"/>
                <a:ext cx="142065" cy="270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035" y="4816428"/>
                <a:ext cx="142065" cy="270652"/>
              </a:xfrm>
              <a:prstGeom prst="rect">
                <a:avLst/>
              </a:prstGeom>
              <a:blipFill>
                <a:blip r:embed="rId21"/>
                <a:stretch>
                  <a:fillRect l="-56522" r="-8260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94317" y="3384749"/>
                <a:ext cx="763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𝑀𝐴𝐺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17" y="3384749"/>
                <a:ext cx="76392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559478" y="2783273"/>
            <a:ext cx="426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geometry effects (intermediate state):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91035" y="3146335"/>
                <a:ext cx="2704587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035" y="3146335"/>
                <a:ext cx="2704587" cy="55585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urved Connector 34"/>
          <p:cNvCxnSpPr>
            <a:stCxn id="32" idx="3"/>
            <a:endCxn id="18" idx="3"/>
          </p:cNvCxnSpPr>
          <p:nvPr/>
        </p:nvCxnSpPr>
        <p:spPr>
          <a:xfrm flipH="1" flipV="1">
            <a:off x="3247695" y="3003494"/>
            <a:ext cx="310549" cy="565921"/>
          </a:xfrm>
          <a:prstGeom prst="curvedConnector3">
            <a:avLst>
              <a:gd name="adj1" fmla="val -73612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363264" y="3867559"/>
            <a:ext cx="3309195" cy="2624283"/>
            <a:chOff x="1054743" y="4067334"/>
            <a:chExt cx="3309195" cy="2624283"/>
          </a:xfrm>
        </p:grpSpPr>
        <p:grpSp>
          <p:nvGrpSpPr>
            <p:cNvPr id="38" name="Group 37"/>
            <p:cNvGrpSpPr/>
            <p:nvPr/>
          </p:nvGrpSpPr>
          <p:grpSpPr>
            <a:xfrm>
              <a:off x="1194819" y="4067334"/>
              <a:ext cx="2897841" cy="1891393"/>
              <a:chOff x="1034757" y="7922258"/>
              <a:chExt cx="4651667" cy="117841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 flipV="1">
                <a:off x="1639225" y="7922258"/>
                <a:ext cx="36847" cy="117841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1676072" y="9093402"/>
                <a:ext cx="4010352" cy="727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034757" y="8511467"/>
                    <a:ext cx="339350" cy="17258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757" y="8511467"/>
                    <a:ext cx="339350" cy="17258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571" r="-200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>
                <a:off x="1487048" y="8358853"/>
                <a:ext cx="34119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54743" y="4610354"/>
                  <a:ext cx="281424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43" y="4610354"/>
                  <a:ext cx="281424" cy="270652"/>
                </a:xfrm>
                <a:prstGeom prst="rect">
                  <a:avLst/>
                </a:prstGeom>
                <a:blipFill>
                  <a:blip r:embed="rId25"/>
                  <a:stretch>
                    <a:fillRect l="-23913" r="-652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35990" y="5845195"/>
                  <a:ext cx="227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990" y="5845195"/>
                  <a:ext cx="227948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3684" r="-21053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 flipH="1">
              <a:off x="3155266" y="4195763"/>
              <a:ext cx="30847" cy="174258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26615" y="4200524"/>
              <a:ext cx="0" cy="173782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799605" y="6021360"/>
                  <a:ext cx="1044004" cy="270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605" y="6021360"/>
                  <a:ext cx="1044004" cy="270652"/>
                </a:xfrm>
                <a:prstGeom prst="rect">
                  <a:avLst/>
                </a:prstGeom>
                <a:blipFill>
                  <a:blip r:embed="rId27"/>
                  <a:stretch>
                    <a:fillRect r="-175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965405" y="5954485"/>
                  <a:ext cx="466089" cy="3629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05" y="5954485"/>
                  <a:ext cx="466089" cy="36298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2696151" y="5100574"/>
              <a:ext cx="8120" cy="436652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>
              <a:off x="2792060" y="5290029"/>
              <a:ext cx="629762" cy="105884"/>
            </a:xfrm>
            <a:prstGeom prst="curvedConnector3">
              <a:avLst>
                <a:gd name="adj1" fmla="val 45463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458970" y="5303580"/>
                  <a:ext cx="662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970" y="5303580"/>
                  <a:ext cx="662168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7339" r="-7339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124579" y="6322285"/>
                  <a:ext cx="742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dirty="0" smtClean="0"/>
                    <a:t>”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579" y="6322285"/>
                  <a:ext cx="742447" cy="369332"/>
                </a:xfrm>
                <a:prstGeom prst="rect">
                  <a:avLst/>
                </a:prstGeom>
                <a:blipFill>
                  <a:blip r:embed="rId30"/>
                  <a:stretch>
                    <a:fillRect t="-8197" r="-65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934941" y="6322285"/>
                  <a:ext cx="742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"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dirty="0" smtClean="0"/>
                    <a:t>”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4941" y="6322285"/>
                  <a:ext cx="742447" cy="369332"/>
                </a:xfrm>
                <a:prstGeom prst="rect">
                  <a:avLst/>
                </a:prstGeom>
                <a:blipFill>
                  <a:blip r:embed="rId31"/>
                  <a:stretch>
                    <a:fillRect t="-8197" r="-655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967301" y="4054121"/>
                <a:ext cx="21617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penetrates, energy required to expel field is smaller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301" y="4054121"/>
                <a:ext cx="2161752" cy="923330"/>
              </a:xfrm>
              <a:prstGeom prst="rect">
                <a:avLst/>
              </a:prstGeom>
              <a:blipFill>
                <a:blip r:embed="rId32"/>
                <a:stretch>
                  <a:fillRect l="-2254" t="-3289" r="-169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595518" y="4623394"/>
                <a:ext cx="387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518" y="4623394"/>
                <a:ext cx="387582" cy="276999"/>
              </a:xfrm>
              <a:prstGeom prst="rect">
                <a:avLst/>
              </a:prstGeom>
              <a:blipFill>
                <a:blip r:embed="rId33"/>
                <a:stretch>
                  <a:fillRect l="-634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6902859" y="5747278"/>
            <a:ext cx="932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835136" y="4508778"/>
            <a:ext cx="659498" cy="1238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02859" y="4009376"/>
            <a:ext cx="2203627" cy="1745335"/>
          </a:xfrm>
          <a:prstGeom prst="line">
            <a:avLst/>
          </a:prstGeom>
          <a:ln w="28575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480206" y="4054121"/>
            <a:ext cx="610856" cy="4779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2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85209">
            <a:off x="298604" y="355527"/>
            <a:ext cx="1090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ELECTRONIC</a:t>
            </a:r>
            <a:endParaRPr lang="en-US" sz="14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102759" y="343169"/>
            <a:ext cx="5164073" cy="677045"/>
            <a:chOff x="813647" y="5876634"/>
            <a:chExt cx="5164073" cy="677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13647" y="5876634"/>
                  <a:ext cx="3556102" cy="6770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ℏ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den>
                                    </m:f>
                                    <m:acc>
                                      <m:accPr>
                                        <m:chr m:val="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ℯ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  <m:acc>
                                      <m:accPr>
                                        <m:chr m:val="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47" y="5876634"/>
                  <a:ext cx="3556102" cy="67704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4476540" y="6057912"/>
              <a:ext cx="1501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dirty="0" smtClean="0"/>
                <a:t>inetic energy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93458" y="1073591"/>
                <a:ext cx="4232697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ℯ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⃑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458" y="1073591"/>
                <a:ext cx="4232697" cy="71840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14106" y="1307299"/>
                <a:ext cx="1912774" cy="288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106" y="1307299"/>
                <a:ext cx="1912774" cy="288990"/>
              </a:xfrm>
              <a:prstGeom prst="rect">
                <a:avLst/>
              </a:prstGeom>
              <a:blipFill>
                <a:blip r:embed="rId24"/>
                <a:stretch>
                  <a:fillRect t="-833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187954" y="1267128"/>
            <a:ext cx="45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5967" y="2645038"/>
                <a:ext cx="1660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</a:t>
                </a:r>
                <a:r>
                  <a:rPr lang="en-US" dirty="0" smtClean="0"/>
                  <a:t>radients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 (interface N-S)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67" y="2645038"/>
                <a:ext cx="1660693" cy="646331"/>
              </a:xfrm>
              <a:prstGeom prst="rect">
                <a:avLst/>
              </a:prstGeom>
              <a:blipFill>
                <a:blip r:embed="rId25"/>
                <a:stretch>
                  <a:fillRect l="-257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17586" y="2645038"/>
            <a:ext cx="407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kinetic energy of pairs (supercurrent)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61074" y="1784963"/>
            <a:ext cx="0" cy="7448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3410" y="1784963"/>
            <a:ext cx="0" cy="7448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856483" y="3028865"/>
                <a:ext cx="2008690" cy="1214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ℯ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83" y="3028865"/>
                <a:ext cx="2008690" cy="12145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6913" y="5677255"/>
                <a:ext cx="9397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All quantities obtained from 2 experiments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⟹</m:t>
                    </m:r>
                  </m:oMath>
                </a14:m>
                <a:r>
                  <a:rPr lang="en-US" dirty="0" smtClean="0"/>
                  <a:t>  all thermodynamics, electrodynamics, complex cases where fields and currents vary (e.g. intermediate state)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13" y="5677255"/>
                <a:ext cx="9397412" cy="646331"/>
              </a:xfrm>
              <a:prstGeom prst="rect">
                <a:avLst/>
              </a:prstGeom>
              <a:blipFill>
                <a:blip r:embed="rId27"/>
                <a:stretch>
                  <a:fillRect l="-58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08258" y="4937410"/>
                <a:ext cx="95560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GL </a:t>
                </a:r>
                <a:r>
                  <a:rPr lang="en-US" dirty="0" smtClean="0"/>
                  <a:t>only strictly valid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𝑇𝑐</m:t>
                    </m:r>
                  </m:oMath>
                </a14:m>
                <a:r>
                  <a:rPr lang="en-US" dirty="0"/>
                  <a:t> but extensions to lower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useful and often </a:t>
                </a:r>
                <a:r>
                  <a:rPr lang="en-US" dirty="0" smtClean="0"/>
                  <a:t>give useful results</a:t>
                </a:r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58" y="4937410"/>
                <a:ext cx="9556018" cy="369332"/>
              </a:xfrm>
              <a:prstGeom prst="rect">
                <a:avLst/>
              </a:prstGeom>
              <a:blipFill>
                <a:blip r:embed="rId28"/>
                <a:stretch>
                  <a:fillRect l="-51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  <p:bldP spid="14" grpId="0"/>
      <p:bldP spid="1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5452</TotalTime>
  <Words>1328</Words>
  <Application>Microsoft Office PowerPoint</Application>
  <PresentationFormat>Widescreen</PresentationFormat>
  <Paragraphs>430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58</cp:revision>
  <dcterms:created xsi:type="dcterms:W3CDTF">2019-08-28T19:12:51Z</dcterms:created>
  <dcterms:modified xsi:type="dcterms:W3CDTF">2019-09-12T20:50:40Z</dcterms:modified>
</cp:coreProperties>
</file>